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0"/>
  </p:notesMasterIdLst>
  <p:sldIdLst>
    <p:sldId id="256" r:id="rId2"/>
    <p:sldId id="330" r:id="rId3"/>
    <p:sldId id="335" r:id="rId4"/>
    <p:sldId id="336" r:id="rId5"/>
    <p:sldId id="337" r:id="rId6"/>
    <p:sldId id="325" r:id="rId7"/>
    <p:sldId id="338" r:id="rId8"/>
    <p:sldId id="412" r:id="rId9"/>
    <p:sldId id="340" r:id="rId10"/>
    <p:sldId id="341" r:id="rId11"/>
    <p:sldId id="342" r:id="rId12"/>
    <p:sldId id="384" r:id="rId13"/>
    <p:sldId id="343" r:id="rId14"/>
    <p:sldId id="344" r:id="rId15"/>
    <p:sldId id="345" r:id="rId16"/>
    <p:sldId id="346" r:id="rId17"/>
    <p:sldId id="347" r:id="rId18"/>
    <p:sldId id="349" r:id="rId19"/>
    <p:sldId id="348" r:id="rId20"/>
    <p:sldId id="386" r:id="rId21"/>
    <p:sldId id="385" r:id="rId22"/>
    <p:sldId id="413" r:id="rId23"/>
    <p:sldId id="389" r:id="rId24"/>
    <p:sldId id="361" r:id="rId25"/>
    <p:sldId id="350" r:id="rId26"/>
    <p:sldId id="391" r:id="rId27"/>
    <p:sldId id="351" r:id="rId28"/>
    <p:sldId id="352" r:id="rId29"/>
    <p:sldId id="353" r:id="rId30"/>
    <p:sldId id="354" r:id="rId31"/>
    <p:sldId id="392" r:id="rId32"/>
    <p:sldId id="399" r:id="rId33"/>
    <p:sldId id="402" r:id="rId34"/>
    <p:sldId id="403" r:id="rId35"/>
    <p:sldId id="357" r:id="rId36"/>
    <p:sldId id="358" r:id="rId37"/>
    <p:sldId id="365" r:id="rId38"/>
    <p:sldId id="360" r:id="rId39"/>
    <p:sldId id="394" r:id="rId40"/>
    <p:sldId id="398" r:id="rId41"/>
    <p:sldId id="366" r:id="rId42"/>
    <p:sldId id="367" r:id="rId43"/>
    <p:sldId id="407" r:id="rId44"/>
    <p:sldId id="408" r:id="rId45"/>
    <p:sldId id="368" r:id="rId46"/>
    <p:sldId id="370" r:id="rId47"/>
    <p:sldId id="372" r:id="rId48"/>
    <p:sldId id="374" r:id="rId49"/>
    <p:sldId id="375" r:id="rId50"/>
    <p:sldId id="377" r:id="rId51"/>
    <p:sldId id="378" r:id="rId52"/>
    <p:sldId id="379" r:id="rId53"/>
    <p:sldId id="380" r:id="rId54"/>
    <p:sldId id="381" r:id="rId55"/>
    <p:sldId id="383" r:id="rId56"/>
    <p:sldId id="404" r:id="rId57"/>
    <p:sldId id="405" r:id="rId58"/>
    <p:sldId id="406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5F587-F391-40AD-96D6-BD2578F006DE}">
          <p14:sldIdLst>
            <p14:sldId id="256"/>
            <p14:sldId id="330"/>
            <p14:sldId id="335"/>
            <p14:sldId id="336"/>
            <p14:sldId id="337"/>
            <p14:sldId id="325"/>
            <p14:sldId id="338"/>
            <p14:sldId id="412"/>
            <p14:sldId id="340"/>
            <p14:sldId id="341"/>
            <p14:sldId id="342"/>
            <p14:sldId id="384"/>
            <p14:sldId id="343"/>
            <p14:sldId id="344"/>
            <p14:sldId id="345"/>
            <p14:sldId id="346"/>
            <p14:sldId id="347"/>
            <p14:sldId id="349"/>
            <p14:sldId id="348"/>
            <p14:sldId id="386"/>
            <p14:sldId id="385"/>
            <p14:sldId id="413"/>
            <p14:sldId id="389"/>
            <p14:sldId id="361"/>
            <p14:sldId id="350"/>
            <p14:sldId id="391"/>
            <p14:sldId id="351"/>
            <p14:sldId id="352"/>
            <p14:sldId id="353"/>
            <p14:sldId id="354"/>
            <p14:sldId id="392"/>
            <p14:sldId id="399"/>
            <p14:sldId id="402"/>
            <p14:sldId id="403"/>
            <p14:sldId id="357"/>
            <p14:sldId id="358"/>
            <p14:sldId id="365"/>
            <p14:sldId id="360"/>
            <p14:sldId id="394"/>
            <p14:sldId id="398"/>
            <p14:sldId id="366"/>
            <p14:sldId id="367"/>
            <p14:sldId id="407"/>
            <p14:sldId id="408"/>
            <p14:sldId id="368"/>
            <p14:sldId id="370"/>
            <p14:sldId id="372"/>
            <p14:sldId id="374"/>
            <p14:sldId id="375"/>
            <p14:sldId id="377"/>
            <p14:sldId id="378"/>
            <p14:sldId id="379"/>
            <p14:sldId id="380"/>
            <p14:sldId id="381"/>
            <p14:sldId id="383"/>
            <p14:sldId id="404"/>
            <p14:sldId id="405"/>
            <p14:sldId id="4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88731" autoAdjust="0"/>
  </p:normalViewPr>
  <p:slideViewPr>
    <p:cSldViewPr>
      <p:cViewPr varScale="1">
        <p:scale>
          <a:sx n="65" d="100"/>
          <a:sy n="65" d="100"/>
        </p:scale>
        <p:origin x="34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2825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2" name="CustomShape 2"/>
          <p:cNvSpPr/>
          <p:nvPr/>
        </p:nvSpPr>
        <p:spPr>
          <a:xfrm>
            <a:off x="3884760" y="8685360"/>
            <a:ext cx="2971080" cy="456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fld id="{FCCBC927-AE9E-4B3F-82A8-10D7A93E79D8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2986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 smtClean="0"/>
          </a:p>
          <a:p>
            <a:r>
              <a:rPr lang="en-GB" dirty="0" smtClean="0"/>
              <a:t>See documentation for more detail,</a:t>
            </a:r>
            <a:r>
              <a:rPr lang="en-GB" baseline="0" dirty="0" smtClean="0"/>
              <a:t> </a:t>
            </a:r>
            <a:r>
              <a:rPr lang="en-GB" dirty="0" smtClean="0"/>
              <a:t>reference link and usage</a:t>
            </a:r>
            <a:r>
              <a:rPr lang="en-GB" baseline="0" dirty="0" smtClean="0"/>
              <a:t> example</a:t>
            </a:r>
          </a:p>
          <a:p>
            <a:endParaRPr lang="en-GB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184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fld id="{5E80D93F-4329-4528-8132-186848845BC1}" type="slidenum">
              <a:rPr lang="en-GB" sz="1200">
                <a:solidFill>
                  <a:srgbClr val="000000"/>
                </a:solidFill>
                <a:latin typeface="Arial"/>
                <a:ea typeface="+mn-ea"/>
              </a:rPr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2030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175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9087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75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GB" dirty="0" smtClean="0"/>
              <a:t>Files</a:t>
            </a:r>
            <a:r>
              <a:rPr lang="en-GB" baseline="0" dirty="0" smtClean="0"/>
              <a:t> that were open when </a:t>
            </a:r>
            <a:r>
              <a:rPr lang="en-GB" baseline="0" dirty="0" err="1" smtClean="0"/>
              <a:t>MantidPlot</a:t>
            </a:r>
            <a:r>
              <a:rPr lang="en-GB" baseline="0" dirty="0" smtClean="0"/>
              <a:t> shutdown now open automatically</a:t>
            </a:r>
          </a:p>
          <a:p>
            <a:pPr marL="228600" indent="-228600">
              <a:buAutoNum type="arabicPeriod"/>
            </a:pPr>
            <a:r>
              <a:rPr lang="en-GB" baseline="0" dirty="0" smtClean="0"/>
              <a:t>Easier to close using cross icon on tab</a:t>
            </a:r>
          </a:p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4166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DEMO</a:t>
            </a:r>
          </a:p>
          <a:p>
            <a:endParaRPr lang="en-GB" dirty="0" smtClean="0"/>
          </a:p>
          <a:p>
            <a:r>
              <a:rPr lang="en-GB" dirty="0" smtClean="0"/>
              <a:t>Now</a:t>
            </a:r>
            <a:r>
              <a:rPr lang="en-GB" baseline="0" dirty="0" smtClean="0"/>
              <a:t> simpler to run an algorithm a second time with slightly different parameters</a:t>
            </a:r>
          </a:p>
          <a:p>
            <a:endParaRPr lang="en-GB" baseline="0" dirty="0" smtClean="0"/>
          </a:p>
          <a:p>
            <a:r>
              <a:rPr lang="en-GB" baseline="0" dirty="0" smtClean="0"/>
              <a:t>Saves have to go and keep clicking run on the algorithms box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3796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Mask/Group" is now called "Draw“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New ROI mode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Technically no new functionality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– just clear as to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pupose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of task</a:t>
            </a:r>
            <a:endParaRPr lang="en-GB" sz="1200" b="0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3403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3875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41" y="6185922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6" y="6231334"/>
            <a:ext cx="3050963" cy="459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09" y="6146139"/>
            <a:ext cx="1185201" cy="6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place/Aubrey's/@36.0034697,-84.2481203,17z/data=!3m1!4b1!4m2!3m1!1s0x885c3318f75904ed:0x2740d9b0c95869f7?hl=en" TargetMode="External"/><Relationship Id="rId2" Type="http://schemas.openxmlformats.org/officeDocument/2006/relationships/hyperlink" Target="http://aubreysrestaurants.com/oakridg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antidproject.org/nightly/algorithms/MayersSampleCorrection-v1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ntidproject.org/" TargetMode="External"/><Relationship Id="rId4" Type="http://schemas.openxmlformats.org/officeDocument/2006/relationships/hyperlink" Target="mailto:nick.draper@stfc.ac.u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Current Development </a:t>
            </a:r>
            <a:br>
              <a:rPr lang="en-GB" sz="3600" dirty="0" smtClean="0"/>
            </a:br>
            <a:r>
              <a:rPr lang="en-GB" sz="3600" dirty="0" smtClean="0"/>
              <a:t>and other news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Nicholas Draper</a:t>
            </a:r>
          </a:p>
          <a:p>
            <a:pPr eaLnBrk="1" hangingPunct="1">
              <a:defRPr/>
            </a:pP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Scientific Steering Committee 2016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13866" r="4143" b="953"/>
          <a:stretch/>
        </p:blipFill>
        <p:spPr bwMode="auto">
          <a:xfrm>
            <a:off x="2843808" y="836713"/>
            <a:ext cx="6196456" cy="5472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Mantid Support Forum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776" y="1205806"/>
            <a:ext cx="8229600" cy="4205287"/>
          </a:xfrm>
        </p:spPr>
        <p:txBody>
          <a:bodyPr/>
          <a:lstStyle/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endParaRPr lang="en-GB" sz="1800" dirty="0"/>
          </a:p>
          <a:p>
            <a:pPr marL="0" indent="0">
              <a:buNone/>
            </a:pPr>
            <a:endParaRPr lang="en-GB" sz="1800" dirty="0" smtClean="0"/>
          </a:p>
          <a:p>
            <a:pPr marL="0" indent="0">
              <a:buNone/>
            </a:pPr>
            <a:r>
              <a:rPr lang="en-GB" sz="1800" dirty="0" smtClean="0"/>
              <a:t>forum.mantidproject.org</a:t>
            </a:r>
          </a:p>
          <a:p>
            <a:pPr marL="0" indent="0">
              <a:buNone/>
            </a:pPr>
            <a:r>
              <a:rPr lang="en-GB" sz="1800" dirty="0" smtClean="0"/>
              <a:t>help.mantidproject.org</a:t>
            </a:r>
            <a:endParaRPr lang="en-GB" sz="1800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7754404" y="891166"/>
            <a:ext cx="648072" cy="288031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7772900" y="5985663"/>
            <a:ext cx="759539" cy="144016"/>
          </a:xfrm>
          <a:prstGeom prst="roundRect">
            <a:avLst/>
          </a:prstGeom>
          <a:noFill/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1029" name="Picture 5" descr="MBC MantidPlot ask for help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33" r="9134"/>
          <a:stretch/>
        </p:blipFill>
        <p:spPr bwMode="auto">
          <a:xfrm>
            <a:off x="190475" y="1035181"/>
            <a:ext cx="2315219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91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Mantid Support Forum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 descr="File:MantidForu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024947"/>
            <a:ext cx="7102227" cy="53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809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Mantid Support Forum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9" t="26610" r="13796" b="22465"/>
          <a:stretch/>
        </p:blipFill>
        <p:spPr bwMode="auto">
          <a:xfrm>
            <a:off x="827584" y="980728"/>
            <a:ext cx="7386452" cy="5272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6187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User Interface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767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417" y="260648"/>
            <a:ext cx="8229600" cy="1143000"/>
          </a:xfrm>
        </p:spPr>
        <p:txBody>
          <a:bodyPr/>
          <a:lstStyle/>
          <a:p>
            <a:r>
              <a:rPr lang="en-GB" dirty="0" smtClean="0"/>
              <a:t>Tiled Windows</a:t>
            </a:r>
            <a:endParaRPr lang="en-GB" dirty="0"/>
          </a:p>
        </p:txBody>
      </p:sp>
      <p:pic>
        <p:nvPicPr>
          <p:cNvPr id="1026" name="Picture 2" descr="http://www.mantidproject.org/images/d/d7/TiledColor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623693"/>
            <a:ext cx="8724900" cy="313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62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GB" dirty="0" smtClean="0"/>
              <a:t>Water Fall Plots</a:t>
            </a:r>
            <a:endParaRPr lang="en-GB" dirty="0"/>
          </a:p>
        </p:txBody>
      </p:sp>
      <p:pic>
        <p:nvPicPr>
          <p:cNvPr id="2052" name="Picture 4" descr="File:ConvertToWaterfa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6600825" cy="443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990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Non-detector Components</a:t>
            </a:r>
            <a:endParaRPr lang="en-GB" dirty="0"/>
          </a:p>
        </p:txBody>
      </p:sp>
      <p:pic>
        <p:nvPicPr>
          <p:cNvPr id="3074" name="Picture 2" descr="File:ChopperParam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68760"/>
            <a:ext cx="5792738" cy="486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2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Multi-data Fitting</a:t>
            </a:r>
            <a:endParaRPr lang="en-GB" dirty="0"/>
          </a:p>
        </p:txBody>
      </p:sp>
      <p:pic>
        <p:nvPicPr>
          <p:cNvPr id="4098" name="Picture 2" descr="Multi dataset fitt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813" y="1556792"/>
            <a:ext cx="57150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931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Sample Transmission Calculator</a:t>
            </a:r>
            <a:endParaRPr lang="en-GB" dirty="0"/>
          </a:p>
        </p:txBody>
      </p:sp>
      <p:pic>
        <p:nvPicPr>
          <p:cNvPr id="7170" name="Picture 2" descr="File:TransmissionCal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268760"/>
            <a:ext cx="4037831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2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MD Viewer (VSI) </a:t>
            </a:r>
            <a:endParaRPr lang="en-GB" dirty="0"/>
          </a:p>
        </p:txBody>
      </p:sp>
      <p:pic>
        <p:nvPicPr>
          <p:cNvPr id="5122" name="Picture 2" descr="File:Vsi tab VS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921646"/>
            <a:ext cx="6648450" cy="460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77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Wednesday am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5155482"/>
              </p:ext>
            </p:extLst>
          </p:nvPr>
        </p:nvGraphicFramePr>
        <p:xfrm>
          <a:off x="944436" y="1101898"/>
          <a:ext cx="7255128" cy="3370582"/>
        </p:xfrm>
        <a:graphic>
          <a:graphicData uri="http://schemas.openxmlformats.org/drawingml/2006/table">
            <a:tbl>
              <a:tblPr/>
              <a:tblGrid>
                <a:gridCol w="1035276"/>
                <a:gridCol w="6219852"/>
              </a:tblGrid>
              <a:tr h="325809">
                <a:tc>
                  <a:txBody>
                    <a:bodyPr/>
                    <a:lstStyle/>
                    <a:p>
                      <a:r>
                        <a:rPr lang="en-GB" sz="1600" dirty="0"/>
                        <a:t>8:30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/>
                        <a:t>Badging at visitor center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143306">
                <a:tc>
                  <a:txBody>
                    <a:bodyPr/>
                    <a:lstStyle/>
                    <a:p>
                      <a:r>
                        <a:rPr lang="en-GB" sz="1600" dirty="0"/>
                        <a:t>9:30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Welcome &amp; Meeting objectives (Toby Perring)</a:t>
                      </a:r>
                      <a:br>
                        <a:rPr lang="en-GB" sz="1600" dirty="0"/>
                      </a:br>
                      <a:r>
                        <a:rPr lang="en-GB" sz="1600" dirty="0">
                          <a:effectLst/>
                        </a:rPr>
                        <a:t>Scientific direction &amp; drivers from ORNL (Garrett </a:t>
                      </a:r>
                      <a:r>
                        <a:rPr lang="en-GB" sz="1600" dirty="0" err="1">
                          <a:effectLst/>
                        </a:rPr>
                        <a:t>Granroth</a:t>
                      </a:r>
                      <a:r>
                        <a:rPr lang="en-GB" sz="1600" dirty="0">
                          <a:effectLst/>
                        </a:rPr>
                        <a:t>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Scientific direction &amp; drivers from ISIS (Ross Stewart)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Scientific direction &amp; drivers from ESS (Jon Taylor)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Mantid plans at the ILL (Mark Johnson)</a:t>
                      </a:r>
                      <a:br>
                        <a:rPr lang="en-GB" sz="1600" dirty="0">
                          <a:effectLst/>
                        </a:rPr>
                      </a:br>
                      <a:r>
                        <a:rPr lang="en-GB" sz="1600" dirty="0">
                          <a:effectLst/>
                        </a:rPr>
                        <a:t>Review of Progress of Mantid in 2015 (Nick Draper)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67647">
                <a:tc>
                  <a:txBody>
                    <a:bodyPr/>
                    <a:lstStyle/>
                    <a:p>
                      <a:r>
                        <a:rPr lang="en-GB" sz="1600"/>
                        <a:t>11:00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GB" sz="1600" dirty="0"/>
                        <a:t>General requirements (Nick Draper)</a:t>
                      </a:r>
                      <a:br>
                        <a:rPr lang="en-GB" sz="1600" dirty="0"/>
                      </a:br>
                      <a:r>
                        <a:rPr lang="en-GB" sz="1600" dirty="0">
                          <a:effectLst/>
                        </a:rPr>
                        <a:t>Plotting (Owen)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09">
                <a:tc>
                  <a:txBody>
                    <a:bodyPr/>
                    <a:lstStyle/>
                    <a:p>
                      <a:r>
                        <a:rPr lang="en-GB" sz="1600"/>
                        <a:t>12:00</a:t>
                      </a:r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/>
                        <a:t>Lunch talk by </a:t>
                      </a:r>
                      <a:r>
                        <a:rPr lang="en-GB" sz="1600" dirty="0" err="1"/>
                        <a:t>Proffen</a:t>
                      </a:r>
                      <a:endParaRPr lang="en-GB" sz="1600" dirty="0"/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833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Script Window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692696"/>
            <a:ext cx="4608512" cy="4002976"/>
          </a:xfrm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57200" y="692696"/>
            <a:ext cx="4042792" cy="564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/>
              <a:t>Files that were open when </a:t>
            </a:r>
            <a:r>
              <a:rPr lang="en-GB" b="0" kern="0" dirty="0" err="1"/>
              <a:t>MantidPlot</a:t>
            </a:r>
            <a:r>
              <a:rPr lang="en-GB" b="0" kern="0" dirty="0"/>
              <a:t> shutdown now open </a:t>
            </a:r>
            <a:r>
              <a:rPr lang="en-GB" b="0" kern="0" dirty="0" smtClean="0"/>
              <a:t>automatically</a:t>
            </a:r>
          </a:p>
          <a:p>
            <a:endParaRPr lang="en-GB" b="0" kern="0" dirty="0"/>
          </a:p>
          <a:p>
            <a:r>
              <a:rPr lang="en-GB" b="0" kern="0" dirty="0" smtClean="0"/>
              <a:t>You can now abort scripts!</a:t>
            </a:r>
          </a:p>
          <a:p>
            <a:pPr lvl="1"/>
            <a:r>
              <a:rPr lang="en-GB" b="0" kern="0" dirty="0" smtClean="0"/>
              <a:t>Execute Menu </a:t>
            </a:r>
            <a:r>
              <a:rPr lang="en-GB" b="0" kern="0" dirty="0" smtClean="0">
                <a:sym typeface="Wingdings" panose="05000000000000000000" pitchFamily="2" charset="2"/>
              </a:rPr>
              <a:t> Abort</a:t>
            </a:r>
          </a:p>
          <a:p>
            <a:pPr lvl="1"/>
            <a:r>
              <a:rPr lang="en-GB" b="0" kern="0" dirty="0" smtClean="0">
                <a:sym typeface="Wingdings" panose="05000000000000000000" pitchFamily="2" charset="2"/>
              </a:rPr>
              <a:t>Or “</a:t>
            </a:r>
            <a:r>
              <a:rPr lang="en-GB" b="0" kern="0" dirty="0" err="1" smtClean="0">
                <a:sym typeface="Wingdings" panose="05000000000000000000" pitchFamily="2" charset="2"/>
              </a:rPr>
              <a:t>Ctrl+D</a:t>
            </a:r>
            <a:r>
              <a:rPr lang="en-GB" b="0" kern="0" dirty="0" smtClean="0">
                <a:sym typeface="Wingdings" panose="05000000000000000000" pitchFamily="2" charset="2"/>
              </a:rPr>
              <a:t>” shortcut</a:t>
            </a:r>
          </a:p>
          <a:p>
            <a:pPr lvl="1"/>
            <a:r>
              <a:rPr lang="en-GB" b="0" kern="0" dirty="0" smtClean="0">
                <a:sym typeface="Wingdings" panose="05000000000000000000" pitchFamily="2" charset="2"/>
              </a:rPr>
              <a:t>Warning – it’s a request</a:t>
            </a:r>
          </a:p>
          <a:p>
            <a:pPr lvl="2"/>
            <a:r>
              <a:rPr lang="en-GB" b="0" kern="0" dirty="0" smtClean="0">
                <a:sym typeface="Wingdings" panose="05000000000000000000" pitchFamily="2" charset="2"/>
              </a:rPr>
              <a:t>It can take a moments to satisfy</a:t>
            </a:r>
          </a:p>
          <a:p>
            <a:pPr lvl="2"/>
            <a:r>
              <a:rPr lang="en-GB" b="0" kern="0" dirty="0" smtClean="0">
                <a:sym typeface="Wingdings" panose="05000000000000000000" pitchFamily="2" charset="2"/>
              </a:rPr>
              <a:t>If an algorithm doesn’t cancel effectively  tell us</a:t>
            </a:r>
          </a:p>
          <a:p>
            <a:pPr marL="0" indent="0">
              <a:buFontTx/>
              <a:buNone/>
            </a:pPr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31967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Algorithm Dialogs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052736"/>
            <a:ext cx="5323946" cy="4320480"/>
          </a:xfrm>
        </p:spPr>
      </p:pic>
    </p:spTree>
    <p:extLst>
      <p:ext uri="{BB962C8B-B14F-4D97-AF65-F5344CB8AC3E}">
        <p14:creationId xmlns:p14="http://schemas.microsoft.com/office/powerpoint/2010/main" val="134884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Planning Tools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61048"/>
            <a:ext cx="8229600" cy="2232248"/>
          </a:xfrm>
        </p:spPr>
        <p:txBody>
          <a:bodyPr/>
          <a:lstStyle/>
          <a:p>
            <a:r>
              <a:rPr lang="en-GB" dirty="0" err="1" smtClean="0"/>
              <a:t>DGSPlanner</a:t>
            </a:r>
            <a:endParaRPr lang="en-GB" dirty="0" smtClean="0"/>
          </a:p>
          <a:p>
            <a:r>
              <a:rPr lang="en-GB" dirty="0" smtClean="0"/>
              <a:t>Sample Transmission Calculator</a:t>
            </a:r>
          </a:p>
          <a:p>
            <a:r>
              <a:rPr lang="en-GB" dirty="0" err="1" smtClean="0"/>
              <a:t>Polref</a:t>
            </a:r>
            <a:r>
              <a:rPr lang="en-GB" dirty="0" smtClean="0"/>
              <a:t> Slit Calculator</a:t>
            </a:r>
            <a:endParaRPr lang="en-GB" dirty="0"/>
          </a:p>
        </p:txBody>
      </p:sp>
      <p:pic>
        <p:nvPicPr>
          <p:cNvPr id="4" name="Picture 2" descr="File:DGSPlann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764704"/>
            <a:ext cx="6396916" cy="30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ile:TransmissionCal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41" y="3662753"/>
            <a:ext cx="2957711" cy="3164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431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View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77" r="312" b="-163"/>
          <a:stretch/>
        </p:blipFill>
        <p:spPr>
          <a:xfrm>
            <a:off x="1539089" y="760491"/>
            <a:ext cx="6561303" cy="5567887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" t="-76" r="66853" b="79051"/>
          <a:stretch/>
        </p:blipFill>
        <p:spPr bwMode="auto">
          <a:xfrm>
            <a:off x="2051720" y="1340768"/>
            <a:ext cx="5768479" cy="3100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6642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Shape 1"/>
          <p:cNvSpPr txBox="1"/>
          <p:nvPr/>
        </p:nvSpPr>
        <p:spPr>
          <a:xfrm>
            <a:off x="457200" y="-17136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Lucida Sans"/>
              </a:rPr>
              <a:t>Interface Updates</a:t>
            </a:r>
            <a:endParaRPr/>
          </a:p>
        </p:txBody>
      </p:sp>
      <p:sp>
        <p:nvSpPr>
          <p:cNvPr id="55" name="TextShape 2"/>
          <p:cNvSpPr txBox="1"/>
          <p:nvPr/>
        </p:nvSpPr>
        <p:spPr>
          <a:xfrm>
            <a:off x="457200" y="1239840"/>
            <a:ext cx="8229240" cy="4204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Lucida Sans"/>
              </a:rPr>
              <a:t>Various </a:t>
            </a:r>
            <a:r>
              <a:rPr lang="en-US" sz="2400" dirty="0" smtClean="0">
                <a:solidFill>
                  <a:srgbClr val="000000"/>
                </a:solidFill>
                <a:latin typeface="Lucida Sans"/>
              </a:rPr>
              <a:t>interfaces </a:t>
            </a:r>
            <a:r>
              <a:rPr lang="en-US" sz="2400" dirty="0">
                <a:solidFill>
                  <a:srgbClr val="000000"/>
                </a:solidFill>
                <a:latin typeface="Lucida Sans"/>
              </a:rPr>
              <a:t>modified to be usable on low resolution displays</a:t>
            </a:r>
            <a:endParaRPr dirty="0"/>
          </a:p>
        </p:txBody>
      </p:sp>
      <p:pic>
        <p:nvPicPr>
          <p:cNvPr id="56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47640" y="2133000"/>
            <a:ext cx="3168000" cy="4568760"/>
          </a:xfrm>
          <a:prstGeom prst="rect">
            <a:avLst/>
          </a:prstGeom>
          <a:ln>
            <a:noFill/>
          </a:ln>
        </p:spPr>
      </p:pic>
      <p:pic>
        <p:nvPicPr>
          <p:cNvPr id="57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508000" y="3405240"/>
            <a:ext cx="3411360" cy="3270240"/>
          </a:xfrm>
          <a:prstGeom prst="rect">
            <a:avLst/>
          </a:prstGeom>
          <a:ln>
            <a:noFill/>
          </a:ln>
        </p:spPr>
      </p:pic>
      <p:sp>
        <p:nvSpPr>
          <p:cNvPr id="58" name="CustomShape 3"/>
          <p:cNvSpPr/>
          <p:nvPr/>
        </p:nvSpPr>
        <p:spPr>
          <a:xfrm>
            <a:off x="4788000" y="4797000"/>
            <a:ext cx="647640" cy="431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BE0E3"/>
          </a:solidFill>
          <a:ln w="9360">
            <a:solidFill>
              <a:srgbClr val="0000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8018827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Important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620688"/>
            <a:ext cx="8229600" cy="2160240"/>
          </a:xfrm>
        </p:spPr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Tomographic Reconstruction User Interface</a:t>
            </a:r>
            <a:endParaRPr lang="en-GB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991" y="1700808"/>
            <a:ext cx="5690220" cy="4273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963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VSI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24744"/>
            <a:ext cx="7812917" cy="4757866"/>
          </a:xfrm>
        </p:spPr>
      </p:pic>
    </p:spTree>
    <p:extLst>
      <p:ext uri="{BB962C8B-B14F-4D97-AF65-F5344CB8AC3E}">
        <p14:creationId xmlns:p14="http://schemas.microsoft.com/office/powerpoint/2010/main" val="31810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Framework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8119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Framework – Improvements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313384"/>
            <a:ext cx="8496944" cy="5427984"/>
          </a:xfrm>
        </p:spPr>
        <p:txBody>
          <a:bodyPr>
            <a:normAutofit/>
          </a:bodyPr>
          <a:lstStyle/>
          <a:p>
            <a:endParaRPr lang="en-GB" dirty="0" smtClean="0"/>
          </a:p>
          <a:p>
            <a:r>
              <a:rPr lang="en-GB" dirty="0" err="1" smtClean="0"/>
              <a:t>ParaView</a:t>
            </a:r>
            <a:r>
              <a:rPr lang="en-GB" dirty="0" smtClean="0"/>
              <a:t> bundled with the installation packages</a:t>
            </a:r>
          </a:p>
          <a:p>
            <a:pPr>
              <a:spcBef>
                <a:spcPts val="300"/>
              </a:spcBef>
            </a:pPr>
            <a:endParaRPr lang="en-GB" dirty="0" smtClean="0"/>
          </a:p>
          <a:p>
            <a:r>
              <a:rPr lang="en-GB" dirty="0" smtClean="0"/>
              <a:t>Instrument definitions</a:t>
            </a:r>
          </a:p>
          <a:p>
            <a:pPr lvl="1"/>
            <a:r>
              <a:rPr lang="en-GB" dirty="0" smtClean="0"/>
              <a:t>You get updates automatically since v3.3</a:t>
            </a:r>
          </a:p>
          <a:p>
            <a:pPr marL="457200" lvl="1" indent="0">
              <a:spcBef>
                <a:spcPts val="300"/>
              </a:spcBef>
              <a:buNone/>
            </a:pPr>
            <a:endParaRPr lang="en-GB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772816"/>
            <a:ext cx="1117648" cy="7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8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57200" y="-171360"/>
            <a:ext cx="8228880" cy="114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 anchor="ctr"/>
          <a:lstStyle/>
          <a:p>
            <a:r>
              <a:rPr lang="en-GB" sz="2800">
                <a:latin typeface="Lucida Sans"/>
              </a:rPr>
              <a:t> Performance Improvements</a:t>
            </a: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457200" y="908640"/>
            <a:ext cx="8228880" cy="53280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 err="1">
                <a:latin typeface="Lucida Sans"/>
              </a:rPr>
              <a:t>MergeMDFiles</a:t>
            </a:r>
            <a:r>
              <a:rPr lang="en-GB" dirty="0">
                <a:latin typeface="Lucida Sans"/>
              </a:rPr>
              <a:t> – Manages memory more efficiently, improving performance up to </a:t>
            </a:r>
            <a:r>
              <a:rPr lang="en-GB" b="1" dirty="0">
                <a:latin typeface="Lucida Sans"/>
              </a:rPr>
              <a:t>30%</a:t>
            </a:r>
            <a:endParaRPr dirty="0"/>
          </a:p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 err="1">
                <a:latin typeface="Lucida Sans"/>
              </a:rPr>
              <a:t>MergeMD</a:t>
            </a:r>
            <a:r>
              <a:rPr lang="en-GB" dirty="0">
                <a:latin typeface="Lucida Sans"/>
              </a:rPr>
              <a:t> – Only loads experiment information when needed, can save hours in a large </a:t>
            </a:r>
            <a:r>
              <a:rPr lang="en-GB" dirty="0" err="1">
                <a:latin typeface="Lucida Sans"/>
              </a:rPr>
              <a:t>MergeMD</a:t>
            </a:r>
            <a:r>
              <a:rPr lang="en-GB" dirty="0">
                <a:latin typeface="Lucida Sans"/>
              </a:rPr>
              <a:t> run</a:t>
            </a:r>
            <a:endParaRPr dirty="0"/>
          </a:p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 err="1">
                <a:latin typeface="Lucida Sans"/>
              </a:rPr>
              <a:t>SaveNXSPE</a:t>
            </a:r>
            <a:r>
              <a:rPr lang="en-GB" dirty="0">
                <a:latin typeface="Lucida Sans"/>
              </a:rPr>
              <a:t> </a:t>
            </a:r>
            <a:endParaRPr lang="en-GB" dirty="0" smtClean="0">
              <a:latin typeface="Lucida Sans"/>
            </a:endParaRPr>
          </a:p>
          <a:p>
            <a:pPr marL="742950" lvl="1" indent="-285750">
              <a:buSzPct val="114000"/>
              <a:buFont typeface="Wingdings" panose="05000000000000000000" pitchFamily="2" charset="2"/>
              <a:buChar char="§"/>
            </a:pPr>
            <a:r>
              <a:rPr lang="en-GB" dirty="0" smtClean="0">
                <a:latin typeface="Lucida Sans"/>
              </a:rPr>
              <a:t>Runs </a:t>
            </a:r>
            <a:r>
              <a:rPr lang="en-GB" b="1" dirty="0">
                <a:latin typeface="Lucida Sans"/>
              </a:rPr>
              <a:t>2x faster</a:t>
            </a:r>
            <a:endParaRPr dirty="0"/>
          </a:p>
          <a:p>
            <a:pPr marL="742950" lvl="1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dirty="0">
                <a:latin typeface="Lucida Sans"/>
              </a:rPr>
              <a:t>Now saves to CEPH quickly</a:t>
            </a:r>
            <a:endParaRPr dirty="0"/>
          </a:p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 err="1">
                <a:latin typeface="Lucida Sans"/>
              </a:rPr>
              <a:t>LoadNexusProcessed</a:t>
            </a:r>
            <a:r>
              <a:rPr lang="en-GB" dirty="0">
                <a:latin typeface="Lucida Sans"/>
              </a:rPr>
              <a:t> </a:t>
            </a:r>
            <a:endParaRPr lang="en-GB" dirty="0" smtClean="0">
              <a:latin typeface="Lucida Sans"/>
            </a:endParaRPr>
          </a:p>
          <a:p>
            <a:pPr marL="742950" lvl="1" indent="-285750">
              <a:buSzPct val="114000"/>
              <a:buFont typeface="Wingdings" panose="05000000000000000000" pitchFamily="2" charset="2"/>
              <a:buChar char="§"/>
            </a:pPr>
            <a:r>
              <a:rPr lang="en-GB" b="1" dirty="0" smtClean="0">
                <a:latin typeface="Lucida Sans"/>
              </a:rPr>
              <a:t>100x faster for </a:t>
            </a:r>
            <a:r>
              <a:rPr lang="en-GB" dirty="0">
                <a:latin typeface="Lucida Sans"/>
              </a:rPr>
              <a:t>multi-period workspaces </a:t>
            </a:r>
            <a:endParaRPr dirty="0"/>
          </a:p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>
                <a:latin typeface="Lucida Sans"/>
              </a:rPr>
              <a:t>Project saving</a:t>
            </a:r>
            <a:r>
              <a:rPr lang="en-GB" dirty="0">
                <a:latin typeface="Lucida Sans"/>
              </a:rPr>
              <a:t> places </a:t>
            </a:r>
            <a:r>
              <a:rPr lang="en-GB" dirty="0" err="1">
                <a:latin typeface="Lucida Sans"/>
              </a:rPr>
              <a:t>multiperiod</a:t>
            </a:r>
            <a:r>
              <a:rPr lang="en-GB" dirty="0">
                <a:latin typeface="Lucida Sans"/>
              </a:rPr>
              <a:t> data in a single Nexus file now, which is approximately </a:t>
            </a:r>
            <a:r>
              <a:rPr lang="en-GB" b="1" dirty="0">
                <a:latin typeface="Lucida Sans"/>
              </a:rPr>
              <a:t>5x faster</a:t>
            </a:r>
            <a:endParaRPr dirty="0"/>
          </a:p>
          <a:p>
            <a:pPr marL="285750" indent="-285750">
              <a:lnSpc>
                <a:spcPct val="100000"/>
              </a:lnSpc>
              <a:buSzPct val="114000"/>
              <a:buFont typeface="Wingdings" panose="05000000000000000000" pitchFamily="2" charset="2"/>
              <a:buChar char="§"/>
            </a:pPr>
            <a:r>
              <a:rPr lang="en-GB" b="1" dirty="0" err="1">
                <a:latin typeface="Lucida Sans"/>
              </a:rPr>
              <a:t>SmoothMD</a:t>
            </a:r>
            <a:r>
              <a:rPr lang="en-GB" dirty="0">
                <a:latin typeface="Lucida Sans"/>
              </a:rPr>
              <a:t> and some other multi-dimensional algorithms are running </a:t>
            </a:r>
            <a:r>
              <a:rPr lang="en-GB" b="1" dirty="0">
                <a:latin typeface="Lucida Sans"/>
              </a:rPr>
              <a:t>2x faster</a:t>
            </a:r>
            <a:r>
              <a:rPr lang="en-GB" dirty="0">
                <a:latin typeface="Lucida Sans"/>
              </a:rPr>
              <a:t> than they were during testing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endParaRPr dirty="0"/>
          </a:p>
        </p:txBody>
      </p:sp>
      <p:pic>
        <p:nvPicPr>
          <p:cNvPr id="166" name="Picture 165"/>
          <p:cNvPicPr/>
          <p:nvPr/>
        </p:nvPicPr>
        <p:blipFill>
          <a:blip r:embed="rId3"/>
          <a:stretch>
            <a:fillRect/>
          </a:stretch>
        </p:blipFill>
        <p:spPr>
          <a:xfrm>
            <a:off x="5109840" y="4614120"/>
            <a:ext cx="2954160" cy="20098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554948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Wednesday pm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6973676"/>
              </p:ext>
            </p:extLst>
          </p:nvPr>
        </p:nvGraphicFramePr>
        <p:xfrm>
          <a:off x="944436" y="1101898"/>
          <a:ext cx="7255128" cy="3898057"/>
        </p:xfrm>
        <a:graphic>
          <a:graphicData uri="http://schemas.openxmlformats.org/drawingml/2006/table">
            <a:tbl>
              <a:tblPr/>
              <a:tblGrid>
                <a:gridCol w="1035276"/>
                <a:gridCol w="6219852"/>
              </a:tblGrid>
              <a:tr h="325809">
                <a:tc>
                  <a:txBody>
                    <a:bodyPr/>
                    <a:lstStyle/>
                    <a:p>
                      <a:r>
                        <a:rPr lang="en-GB" dirty="0"/>
                        <a:t>13:00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None/>
                      </a:pPr>
                      <a:r>
                        <a:rPr lang="en-GB" dirty="0"/>
                        <a:t>General requirements Continued (Nick Draper)</a:t>
                      </a:r>
                      <a:br>
                        <a:rPr lang="en-GB" dirty="0"/>
                      </a:br>
                      <a:r>
                        <a:rPr lang="en-GB" dirty="0">
                          <a:effectLst/>
                        </a:rPr>
                        <a:t>VATES - multi dimensional visualization and analysis </a:t>
                      </a:r>
                      <a:r>
                        <a:rPr lang="en-GB" dirty="0" smtClean="0">
                          <a:effectLst/>
                        </a:rPr>
                        <a:t>Fitting</a:t>
                      </a:r>
                      <a:endParaRPr lang="en-GB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>
                          <a:effectLst/>
                        </a:rPr>
                        <a:t>Scripting, </a:t>
                      </a:r>
                      <a:r>
                        <a:rPr lang="en-GB" dirty="0" err="1">
                          <a:effectLst/>
                        </a:rPr>
                        <a:t>iPython</a:t>
                      </a:r>
                      <a:r>
                        <a:rPr lang="en-GB" dirty="0">
                          <a:effectLst/>
                        </a:rPr>
                        <a:t> &amp; extending Mantid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err="1">
                          <a:effectLst/>
                        </a:rPr>
                        <a:t>LiveData</a:t>
                      </a:r>
                      <a:endParaRPr lang="en-GB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err="1">
                          <a:effectLst/>
                        </a:rPr>
                        <a:t>Autoreduction</a:t>
                      </a:r>
                      <a:endParaRPr lang="en-GB" dirty="0">
                        <a:effectLst/>
                      </a:endParaRP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>
                          <a:effectLst/>
                        </a:rPr>
                        <a:t>Website / Documentation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 dirty="0" smtClean="0">
                          <a:effectLst/>
                        </a:rPr>
                        <a:t>Training</a:t>
                      </a:r>
                      <a:endParaRPr lang="en-GB" dirty="0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712788">
                <a:tc>
                  <a:txBody>
                    <a:bodyPr/>
                    <a:lstStyle/>
                    <a:p>
                      <a:r>
                        <a:rPr lang="en-GB" dirty="0"/>
                        <a:t>15:00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Break, then continue</a:t>
                      </a:r>
                      <a:r>
                        <a:rPr lang="en-GB" dirty="0">
                          <a:effectLst/>
                        </a:rPr>
                        <a:t/>
                      </a:r>
                      <a:br>
                        <a:rPr lang="en-GB" dirty="0">
                          <a:effectLst/>
                        </a:rPr>
                      </a:br>
                      <a:endParaRPr lang="en-GB" dirty="0">
                        <a:effectLst/>
                      </a:endParaRP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67647">
                <a:tc>
                  <a:txBody>
                    <a:bodyPr/>
                    <a:lstStyle/>
                    <a:p>
                      <a:r>
                        <a:rPr lang="en-GB" dirty="0" smtClean="0"/>
                        <a:t>17:00</a:t>
                      </a:r>
                      <a:endParaRPr lang="en-GB" dirty="0"/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Adjourn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09"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GB" sz="1600" dirty="0"/>
                    </a:p>
                  </a:txBody>
                  <a:tcPr marL="41986" marR="41986" marT="41986" marB="41986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971600" y="4797152"/>
            <a:ext cx="55446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Wednesday </a:t>
            </a:r>
            <a:r>
              <a:rPr lang="en-GB" dirty="0" smtClean="0"/>
              <a:t>Evening</a:t>
            </a:r>
            <a:endParaRPr lang="en-GB" b="0" dirty="0"/>
          </a:p>
          <a:p>
            <a:endParaRPr lang="en-GB" b="0" dirty="0" smtClean="0"/>
          </a:p>
          <a:p>
            <a:r>
              <a:rPr lang="en-GB" b="0" dirty="0" smtClean="0"/>
              <a:t>No-host </a:t>
            </a:r>
            <a:r>
              <a:rPr lang="en-GB" b="0" dirty="0"/>
              <a:t>dinner at </a:t>
            </a:r>
            <a:r>
              <a:rPr lang="en-GB" b="0" dirty="0">
                <a:hlinkClick r:id="rId2"/>
              </a:rPr>
              <a:t>Aubrey's</a:t>
            </a:r>
            <a:r>
              <a:rPr lang="en-GB" b="0" dirty="0"/>
              <a:t> in </a:t>
            </a:r>
            <a:r>
              <a:rPr lang="en-GB" b="0" dirty="0">
                <a:hlinkClick r:id="rId3"/>
              </a:rPr>
              <a:t>Oak Ridge</a:t>
            </a: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136570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128" y="-162272"/>
            <a:ext cx="8532440" cy="1143000"/>
          </a:xfrm>
        </p:spPr>
        <p:txBody>
          <a:bodyPr>
            <a:normAutofit fontScale="90000"/>
          </a:bodyPr>
          <a:lstStyle/>
          <a:p>
            <a:r>
              <a:rPr lang="en-GB" sz="3600" dirty="0" smtClean="0"/>
              <a:t>Python Plotting Command </a:t>
            </a:r>
            <a:r>
              <a:rPr lang="en-GB" sz="3600" dirty="0"/>
              <a:t>L</a:t>
            </a:r>
            <a:r>
              <a:rPr lang="en-GB" sz="3600" dirty="0" smtClean="0"/>
              <a:t>ine Interface</a:t>
            </a:r>
            <a:endParaRPr lang="en-GB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51520" y="908720"/>
            <a:ext cx="8373616" cy="55446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/>
              <a:t>New Python plotting interface now </a:t>
            </a:r>
            <a:r>
              <a:rPr lang="en-GB" b="0" kern="0" dirty="0" smtClean="0"/>
              <a:t>available by default. Like:</a:t>
            </a:r>
          </a:p>
          <a:p>
            <a:pPr lvl="1"/>
            <a:r>
              <a:rPr lang="en-GB" b="0" kern="0" dirty="0" smtClean="0"/>
              <a:t>Python </a:t>
            </a:r>
            <a:r>
              <a:rPr lang="en-GB" b="0" kern="0" dirty="0" err="1" smtClean="0"/>
              <a:t>matplotlib</a:t>
            </a:r>
            <a:endParaRPr lang="en-GB" b="0" kern="0" dirty="0"/>
          </a:p>
          <a:p>
            <a:pPr lvl="1"/>
            <a:r>
              <a:rPr lang="en-GB" b="0" kern="0" dirty="0" err="1" smtClean="0"/>
              <a:t>Matlab</a:t>
            </a:r>
            <a:r>
              <a:rPr lang="en-GB" b="0" kern="0" dirty="0" smtClean="0"/>
              <a:t> plot commands</a:t>
            </a:r>
          </a:p>
          <a:p>
            <a:pPr marL="457200" lvl="1" indent="0">
              <a:buNone/>
            </a:pPr>
            <a:endParaRPr lang="en-GB" sz="1000" b="0" kern="0" dirty="0" smtClean="0"/>
          </a:p>
          <a:p>
            <a:r>
              <a:rPr lang="en-GB" b="0" kern="0" dirty="0" smtClean="0"/>
              <a:t>Interface: </a:t>
            </a:r>
          </a:p>
          <a:p>
            <a:pPr lvl="1"/>
            <a:r>
              <a:rPr lang="en-GB" sz="1800" b="0" kern="0" dirty="0"/>
              <a:t>Supports: </a:t>
            </a:r>
            <a:r>
              <a:rPr lang="en-GB" sz="1800" b="0" kern="0" dirty="0" err="1"/>
              <a:t>plotSpectrum</a:t>
            </a:r>
            <a:r>
              <a:rPr lang="en-GB" sz="1800" b="0" kern="0" dirty="0"/>
              <a:t> / Bin / MD</a:t>
            </a:r>
          </a:p>
          <a:p>
            <a:pPr lvl="1"/>
            <a:r>
              <a:rPr lang="en-GB" sz="1800" b="0" kern="0" dirty="0" smtClean="0"/>
              <a:t>Interface:</a:t>
            </a:r>
          </a:p>
          <a:p>
            <a:pPr lvl="2"/>
            <a:r>
              <a:rPr lang="en-GB" b="0" kern="0" dirty="0" smtClean="0"/>
              <a:t>Functional</a:t>
            </a:r>
          </a:p>
          <a:p>
            <a:pPr lvl="2"/>
            <a:r>
              <a:rPr lang="en-GB" b="0" kern="0" dirty="0" smtClean="0"/>
              <a:t>Object-oriented</a:t>
            </a:r>
          </a:p>
          <a:p>
            <a:pPr lvl="1"/>
            <a:r>
              <a:rPr lang="en-GB" sz="1800" b="0" i="1" kern="0" dirty="0" err="1" smtClean="0"/>
              <a:t>kwargs</a:t>
            </a:r>
            <a:r>
              <a:rPr lang="en-GB" sz="1800" b="0" kern="0" dirty="0" smtClean="0"/>
              <a:t>: </a:t>
            </a:r>
            <a:r>
              <a:rPr lang="en-GB" sz="1800" b="0" kern="0" dirty="0" err="1" smtClean="0">
                <a:solidFill>
                  <a:srgbClr val="0070C0"/>
                </a:solidFill>
              </a:rPr>
              <a:t>linestyle</a:t>
            </a:r>
            <a:r>
              <a:rPr lang="en-GB" sz="1800" b="0" kern="0" dirty="0" smtClean="0">
                <a:solidFill>
                  <a:srgbClr val="0070C0"/>
                </a:solidFill>
              </a:rPr>
              <a:t>=‘-.’</a:t>
            </a:r>
            <a:r>
              <a:rPr lang="en-GB" sz="1800" b="0" kern="0" dirty="0" smtClean="0"/>
              <a:t>,</a:t>
            </a:r>
            <a:r>
              <a:rPr lang="en-GB" sz="1800" b="0" kern="0" dirty="0" smtClean="0">
                <a:solidFill>
                  <a:srgbClr val="0070C0"/>
                </a:solidFill>
              </a:rPr>
              <a:t> </a:t>
            </a:r>
            <a:r>
              <a:rPr lang="en-GB" sz="1800" b="0" kern="0" dirty="0" err="1" smtClean="0">
                <a:solidFill>
                  <a:srgbClr val="0070C0"/>
                </a:solidFill>
              </a:rPr>
              <a:t>color</a:t>
            </a:r>
            <a:r>
              <a:rPr lang="en-GB" sz="1800" b="0" kern="0" dirty="0" smtClean="0">
                <a:solidFill>
                  <a:srgbClr val="0070C0"/>
                </a:solidFill>
              </a:rPr>
              <a:t>=‘red’</a:t>
            </a:r>
          </a:p>
          <a:p>
            <a:pPr lvl="1"/>
            <a:r>
              <a:rPr lang="en-GB" sz="1800" b="0" kern="0" dirty="0" smtClean="0"/>
              <a:t>VSI planned – feedback welcome</a:t>
            </a:r>
          </a:p>
          <a:p>
            <a:pPr marL="457200" lvl="1" indent="0">
              <a:buNone/>
            </a:pPr>
            <a:endParaRPr lang="en-GB" sz="1000" b="0" kern="0" dirty="0"/>
          </a:p>
          <a:p>
            <a:r>
              <a:rPr lang="en-GB" sz="2000" b="0" kern="0" dirty="0" smtClean="0"/>
              <a:t>Not to be confused:</a:t>
            </a:r>
          </a:p>
          <a:p>
            <a:pPr lvl="1"/>
            <a:r>
              <a:rPr lang="en-GB" b="0" kern="0" dirty="0" err="1" smtClean="0"/>
              <a:t>Matplotlib</a:t>
            </a:r>
            <a:r>
              <a:rPr lang="en-GB" b="0" kern="0" dirty="0" smtClean="0"/>
              <a:t> - also </a:t>
            </a:r>
            <a:r>
              <a:rPr lang="en-GB" kern="0" dirty="0" smtClean="0"/>
              <a:t>shipped</a:t>
            </a:r>
          </a:p>
          <a:p>
            <a:pPr marL="457200" lvl="1" indent="0">
              <a:buNone/>
            </a:pPr>
            <a:r>
              <a:rPr lang="en-GB" kern="0" dirty="0"/>
              <a:t> </a:t>
            </a:r>
            <a:r>
              <a:rPr lang="en-GB" kern="0" dirty="0" smtClean="0"/>
              <a:t>    (</a:t>
            </a:r>
            <a:r>
              <a:rPr lang="en-GB" kern="0" dirty="0" smtClean="0">
                <a:solidFill>
                  <a:srgbClr val="00B050"/>
                </a:solidFill>
              </a:rPr>
              <a:t>import</a:t>
            </a:r>
            <a:r>
              <a:rPr lang="en-GB" kern="0" dirty="0" smtClean="0"/>
              <a:t> </a:t>
            </a:r>
            <a:r>
              <a:rPr lang="en-GB" kern="0" dirty="0" err="1" smtClean="0">
                <a:solidFill>
                  <a:srgbClr val="0070C0"/>
                </a:solidFill>
              </a:rPr>
              <a:t>matplotlib</a:t>
            </a:r>
            <a:r>
              <a:rPr lang="en-GB" kern="0" dirty="0" smtClean="0"/>
              <a:t>)</a:t>
            </a:r>
            <a:endParaRPr lang="en-GB" b="0" kern="0" dirty="0" smtClean="0"/>
          </a:p>
          <a:p>
            <a:pPr lvl="1"/>
            <a:endParaRPr lang="en-GB" b="0" kern="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702" y="2492896"/>
            <a:ext cx="4101298" cy="406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41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Multiple Scattering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256584"/>
          </a:xfrm>
        </p:spPr>
        <p:txBody>
          <a:bodyPr/>
          <a:lstStyle/>
          <a:p>
            <a:r>
              <a:rPr lang="en-GB" sz="2000" dirty="0" smtClean="0"/>
              <a:t>New algorithm for corrections due to absorption and multiple scattering - </a:t>
            </a:r>
            <a:r>
              <a:rPr lang="en-GB" sz="20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MayersSampleCorrection</a:t>
            </a:r>
            <a:endParaRPr lang="en-GB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en-GB" sz="1800" dirty="0" smtClean="0"/>
              <a:t>Based on J. </a:t>
            </a:r>
            <a:r>
              <a:rPr lang="en-GB" sz="1800" dirty="0" err="1" smtClean="0"/>
              <a:t>Mayers</a:t>
            </a:r>
            <a:r>
              <a:rPr lang="en-GB" sz="1800" dirty="0" smtClean="0"/>
              <a:t> </a:t>
            </a:r>
            <a:r>
              <a:rPr lang="en-GB" sz="1800" dirty="0" err="1" smtClean="0"/>
              <a:t>OpenGenie</a:t>
            </a:r>
            <a:r>
              <a:rPr lang="en-GB" sz="1800" dirty="0" smtClean="0"/>
              <a:t> </a:t>
            </a:r>
            <a:r>
              <a:rPr lang="en-GB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correct</a:t>
            </a:r>
            <a:r>
              <a:rPr lang="en-GB" sz="1800" dirty="0" smtClean="0"/>
              <a:t> routine</a:t>
            </a:r>
          </a:p>
          <a:p>
            <a:pPr lvl="1"/>
            <a:r>
              <a:rPr lang="en-GB" sz="1800" dirty="0" smtClean="0"/>
              <a:t>Cylindrical sample, elastic scattering</a:t>
            </a:r>
          </a:p>
          <a:p>
            <a:pPr lvl="1"/>
            <a:r>
              <a:rPr lang="en-GB" sz="1800" dirty="0"/>
              <a:t>Multiple </a:t>
            </a:r>
            <a:r>
              <a:rPr lang="en-GB" sz="1800" dirty="0" smtClean="0"/>
              <a:t>scattering requires isotropic </a:t>
            </a:r>
            <a:r>
              <a:rPr lang="en-GB" sz="1800" smtClean="0"/>
              <a:t>scatterer</a:t>
            </a:r>
            <a:endParaRPr lang="en-GB" sz="1800" dirty="0" smtClean="0"/>
          </a:p>
          <a:p>
            <a:pPr lvl="1"/>
            <a:r>
              <a:rPr lang="en-GB" sz="1800" dirty="0" smtClean="0"/>
              <a:t>Multiple scattering correction is optional</a:t>
            </a:r>
          </a:p>
          <a:p>
            <a:r>
              <a:rPr lang="en-GB" sz="1400" dirty="0" smtClean="0">
                <a:hlinkClick r:id="rId3"/>
              </a:rPr>
              <a:t>http</a:t>
            </a:r>
            <a:r>
              <a:rPr lang="en-GB" sz="1400" dirty="0">
                <a:hlinkClick r:id="rId3"/>
              </a:rPr>
              <a:t>://</a:t>
            </a:r>
            <a:r>
              <a:rPr lang="en-GB" sz="1400" dirty="0" smtClean="0">
                <a:hlinkClick r:id="rId3"/>
              </a:rPr>
              <a:t>docs.mantidproject.org/nightly/algorithms/MayersSampleCorrection-v1.html</a:t>
            </a:r>
            <a:endParaRPr lang="en-GB" sz="1400" dirty="0" smtClean="0"/>
          </a:p>
          <a:p>
            <a:endParaRPr lang="en-GB" sz="1400" dirty="0" smtClean="0"/>
          </a:p>
          <a:p>
            <a:pPr marL="342900" lvl="1" indent="-342900">
              <a:buFontTx/>
              <a:buChar char="•"/>
            </a:pPr>
            <a:r>
              <a:rPr lang="en-GB" sz="1800" dirty="0"/>
              <a:t>Needs more widespread testing!</a:t>
            </a:r>
          </a:p>
          <a:p>
            <a:endParaRPr lang="en-GB" sz="14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32" b="40261"/>
          <a:stretch/>
        </p:blipFill>
        <p:spPr>
          <a:xfrm>
            <a:off x="1403648" y="3933056"/>
            <a:ext cx="7668344" cy="253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5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err="1"/>
              <a:t>Reflectometry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40612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ConvertToReflectometryQ</a:t>
            </a:r>
            <a:r>
              <a:rPr lang="en-US" dirty="0" smtClean="0"/>
              <a:t> (</a:t>
            </a:r>
            <a:r>
              <a:rPr lang="en-US" dirty="0" err="1" smtClean="0"/>
              <a:t>SofQW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693" y="1876581"/>
            <a:ext cx="3326023" cy="1332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405" y="3852321"/>
            <a:ext cx="3508524" cy="28474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51365"/>
          <a:stretch/>
        </p:blipFill>
        <p:spPr>
          <a:xfrm>
            <a:off x="457200" y="3627313"/>
            <a:ext cx="2681431" cy="25325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4405" y="1417638"/>
            <a:ext cx="4482493" cy="238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22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Electronic Notebooks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5157192"/>
            <a:ext cx="2400300" cy="546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628800"/>
            <a:ext cx="8567652" cy="3189725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20866627">
            <a:off x="3713862" y="4782065"/>
            <a:ext cx="3990670" cy="483576"/>
          </a:xfrm>
          <a:prstGeom prst="leftArrow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5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Indirect Inelastic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8110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457200" y="-17136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Lucida Sans"/>
              </a:rPr>
              <a:t>Indirect Data Analysis</a:t>
            </a:r>
            <a:endParaRPr dirty="0"/>
          </a:p>
        </p:txBody>
      </p:sp>
      <p:sp>
        <p:nvSpPr>
          <p:cNvPr id="46" name="TextShape 2"/>
          <p:cNvSpPr txBox="1"/>
          <p:nvPr/>
        </p:nvSpPr>
        <p:spPr>
          <a:xfrm>
            <a:off x="457200" y="908640"/>
            <a:ext cx="8229240" cy="532836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000000"/>
                </a:solidFill>
                <a:latin typeface="Lucida Sans"/>
              </a:rPr>
              <a:t>Cross </a:t>
            </a:r>
            <a:r>
              <a:rPr lang="en-US" sz="2400" dirty="0">
                <a:solidFill>
                  <a:srgbClr val="000000"/>
                </a:solidFill>
                <a:latin typeface="Lucida Sans"/>
              </a:rPr>
              <a:t>platform absorption correction algorithms </a:t>
            </a:r>
            <a:r>
              <a:rPr lang="en-US" sz="2400" dirty="0" smtClean="0">
                <a:solidFill>
                  <a:srgbClr val="000000"/>
                </a:solidFill>
                <a:latin typeface="Lucida Sans"/>
              </a:rPr>
              <a:t>integrated into the 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latin typeface="Lucida Sans"/>
              </a:rPr>
              <a:t>Improved preview </a:t>
            </a:r>
            <a:r>
              <a:rPr lang="en-GB" dirty="0">
                <a:solidFill>
                  <a:srgbClr val="000000"/>
                </a:solidFill>
                <a:latin typeface="Lucida Sans"/>
              </a:rPr>
              <a:t>plot widget in all indirect </a:t>
            </a:r>
            <a:r>
              <a:rPr lang="en-GB" dirty="0" smtClean="0">
                <a:solidFill>
                  <a:srgbClr val="000000"/>
                </a:solidFill>
                <a:latin typeface="Lucida Sans"/>
              </a:rPr>
              <a:t>interfaces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Changing axis scales</a:t>
            </a:r>
            <a:endParaRPr lang="en-GB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Pan tool</a:t>
            </a:r>
            <a:endParaRPr lang="en-GB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Zoom tool</a:t>
            </a:r>
            <a:endParaRPr lang="en-GB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Automatic zooming</a:t>
            </a:r>
            <a:endParaRPr lang="en-GB" dirty="0"/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Legend </a:t>
            </a:r>
            <a:r>
              <a:rPr lang="en-GB" dirty="0" smtClean="0">
                <a:solidFill>
                  <a:srgbClr val="000000"/>
                </a:solidFill>
                <a:latin typeface="Lucida Sans"/>
              </a:rPr>
              <a:t>toggle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00000"/>
                </a:solidFill>
                <a:latin typeface="Lucida Sans"/>
              </a:rPr>
              <a:t>Added offline </a:t>
            </a:r>
            <a:r>
              <a:rPr lang="en-GB" dirty="0" smtClean="0">
                <a:solidFill>
                  <a:srgbClr val="000000"/>
                </a:solidFill>
                <a:latin typeface="Lucida Sans"/>
              </a:rPr>
              <a:t>documentation</a:t>
            </a:r>
            <a:br>
              <a:rPr lang="en-GB" dirty="0" smtClean="0">
                <a:solidFill>
                  <a:srgbClr val="000000"/>
                </a:solidFill>
                <a:latin typeface="Lucida Sans"/>
              </a:rPr>
            </a:br>
            <a:r>
              <a:rPr lang="en-GB" dirty="0" smtClean="0">
                <a:solidFill>
                  <a:srgbClr val="000000"/>
                </a:solidFill>
                <a:latin typeface="Lucida Sans"/>
              </a:rPr>
              <a:t>for </a:t>
            </a:r>
            <a:r>
              <a:rPr lang="en-GB" dirty="0">
                <a:solidFill>
                  <a:srgbClr val="000000"/>
                </a:solidFill>
                <a:latin typeface="Lucida Sans"/>
              </a:rPr>
              <a:t>all indirect user </a:t>
            </a:r>
            <a:r>
              <a:rPr lang="en-GB" dirty="0" smtClean="0">
                <a:solidFill>
                  <a:srgbClr val="000000"/>
                </a:solidFill>
                <a:latin typeface="Lucida Sans"/>
              </a:rPr>
              <a:t>interfaces</a:t>
            </a:r>
            <a:br>
              <a:rPr lang="en-GB" dirty="0" smtClean="0">
                <a:solidFill>
                  <a:srgbClr val="000000"/>
                </a:solidFill>
                <a:latin typeface="Lucida Sans"/>
              </a:rPr>
            </a:br>
            <a:endParaRPr lang="en-GB" dirty="0" smtClean="0">
              <a:solidFill>
                <a:srgbClr val="000000"/>
              </a:solidFill>
              <a:latin typeface="Lucida Sans"/>
            </a:endParaRP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Support </a:t>
            </a:r>
            <a:r>
              <a:rPr lang="en-GB" dirty="0"/>
              <a:t>for Quasi elastic fit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functions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Bayesian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FABADA in </a:t>
            </a:r>
            <a:r>
              <a:rPr lang="en-GB" dirty="0" err="1"/>
              <a:t>ConvFit</a:t>
            </a:r>
            <a:r>
              <a:rPr lang="en-GB" dirty="0"/>
              <a:t> and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I(Q</a:t>
            </a:r>
            <a:r>
              <a:rPr lang="en-GB" dirty="0"/>
              <a:t>, t) Fit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47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4427984" y="2671200"/>
            <a:ext cx="4617720" cy="3978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997677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457200" y="-17136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Lucida Sans"/>
              </a:rPr>
              <a:t>IDR Multiple Facility Support</a:t>
            </a:r>
            <a:endParaRPr/>
          </a:p>
        </p:txBody>
      </p:sp>
      <p:sp>
        <p:nvSpPr>
          <p:cNvPr id="70" name="TextShape 2"/>
          <p:cNvSpPr txBox="1"/>
          <p:nvPr/>
        </p:nvSpPr>
        <p:spPr>
          <a:xfrm>
            <a:off x="457200" y="1239840"/>
            <a:ext cx="8229240" cy="4204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Added support for IN16B reduction on Indirect Data Reduction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/>
              <a:t>Allow entire UI to be customised per facility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Facility </a:t>
            </a:r>
            <a:r>
              <a:rPr lang="en-GB" sz="2000" dirty="0"/>
              <a:t>Support for the ILL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2000" dirty="0" smtClean="0"/>
              <a:t>ILL </a:t>
            </a:r>
            <a:r>
              <a:rPr lang="en-GB" sz="2000" dirty="0"/>
              <a:t>Calibration tab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IN16B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2588913"/>
            <a:ext cx="4776522" cy="425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859562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457200" y="-17136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2800" dirty="0" smtClean="0">
                <a:solidFill>
                  <a:srgbClr val="000000"/>
                </a:solidFill>
                <a:latin typeface="Lucida Sans"/>
              </a:rPr>
              <a:t>Indirect Simulation</a:t>
            </a:r>
            <a:endParaRPr dirty="0"/>
          </a:p>
        </p:txBody>
      </p:sp>
      <p:sp>
        <p:nvSpPr>
          <p:cNvPr id="52" name="TextShape 2"/>
          <p:cNvSpPr txBox="1"/>
          <p:nvPr/>
        </p:nvSpPr>
        <p:spPr>
          <a:xfrm>
            <a:off x="457200" y="1239840"/>
            <a:ext cx="8229240" cy="4204800"/>
          </a:xfrm>
          <a:prstGeom prst="rect">
            <a:avLst/>
          </a:prstGeo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Support for </a:t>
            </a:r>
            <a:r>
              <a:rPr lang="en-GB" sz="2000" dirty="0" err="1"/>
              <a:t>nMOLDYN</a:t>
            </a:r>
            <a:r>
              <a:rPr lang="en-GB" sz="2000" dirty="0"/>
              <a:t> 4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Added </a:t>
            </a:r>
            <a:r>
              <a:rPr lang="en-US" sz="2000" dirty="0" err="1"/>
              <a:t>DensityOfStates</a:t>
            </a:r>
            <a:r>
              <a:rPr lang="en-US" sz="2000" dirty="0"/>
              <a:t> tab to Indirect Simulation interface</a:t>
            </a:r>
            <a:endParaRPr sz="2000" dirty="0"/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Allows easier selection of a partial DOS from CASTEP output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DOS spectra output for TOSCA comparison</a:t>
            </a:r>
          </a:p>
          <a:p>
            <a:pPr marL="3429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5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55640" y="3016800"/>
            <a:ext cx="6359760" cy="35589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39342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Indirect Corrections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556792"/>
            <a:ext cx="3672408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New interface</a:t>
            </a:r>
          </a:p>
          <a:p>
            <a:pPr lvl="1"/>
            <a:r>
              <a:rPr lang="en-GB" dirty="0" smtClean="0"/>
              <a:t>Interfaces &gt; Indirect &gt; Corrections</a:t>
            </a:r>
          </a:p>
          <a:p>
            <a:pPr marL="457200" lvl="1" indent="0">
              <a:buNone/>
            </a:pPr>
            <a:endParaRPr lang="en-GB" dirty="0" smtClean="0"/>
          </a:p>
          <a:p>
            <a:r>
              <a:rPr lang="en-GB" dirty="0" smtClean="0"/>
              <a:t>Container Subtraction</a:t>
            </a:r>
          </a:p>
          <a:p>
            <a:pPr lvl="1"/>
            <a:r>
              <a:rPr lang="en-GB" dirty="0" smtClean="0"/>
              <a:t>Simple interface that only subtracts the container</a:t>
            </a:r>
          </a:p>
          <a:p>
            <a:pPr marL="457200" lvl="1" indent="0">
              <a:buNone/>
            </a:pPr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074392"/>
            <a:ext cx="5040560" cy="4806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15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Thursday am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8058842"/>
              </p:ext>
            </p:extLst>
          </p:nvPr>
        </p:nvGraphicFramePr>
        <p:xfrm>
          <a:off x="944436" y="1101898"/>
          <a:ext cx="7255128" cy="3247222"/>
        </p:xfrm>
        <a:graphic>
          <a:graphicData uri="http://schemas.openxmlformats.org/drawingml/2006/table">
            <a:tbl>
              <a:tblPr/>
              <a:tblGrid>
                <a:gridCol w="1035276"/>
                <a:gridCol w="6219852"/>
              </a:tblGrid>
              <a:tr h="325809">
                <a:tc>
                  <a:txBody>
                    <a:bodyPr/>
                    <a:lstStyle/>
                    <a:p>
                      <a:r>
                        <a:rPr lang="en-GB" dirty="0"/>
                        <a:t>09:00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Breakout group guidelines (C156)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1302">
                <a:tc>
                  <a:txBody>
                    <a:bodyPr/>
                    <a:lstStyle/>
                    <a:p>
                      <a:r>
                        <a:rPr lang="en-GB"/>
                        <a:t>09:30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GB"/>
                        <a:t>Science Group breakouts </a:t>
                      </a:r>
                      <a:br>
                        <a:rPr lang="en-GB"/>
                      </a:br>
                      <a:r>
                        <a:rPr lang="en-GB">
                          <a:effectLst/>
                        </a:rPr>
                        <a:t>Diffraction (C156)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>
                          <a:effectLst/>
                        </a:rPr>
                        <a:t>Inelastic (AG07)</a:t>
                      </a:r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GB">
                          <a:effectLst/>
                        </a:rPr>
                        <a:t>Low-Q (AG05)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67647">
                <a:tc>
                  <a:txBody>
                    <a:bodyPr/>
                    <a:lstStyle/>
                    <a:p>
                      <a:r>
                        <a:rPr lang="en-GB"/>
                        <a:t>11:45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Group Photo (meet in C156)</a:t>
                      </a:r>
                      <a:br>
                        <a:rPr lang="en-GB"/>
                      </a:br>
                      <a:endParaRPr lang="en-GB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09">
                <a:tc>
                  <a:txBody>
                    <a:bodyPr/>
                    <a:lstStyle/>
                    <a:p>
                      <a:r>
                        <a:rPr lang="en-GB"/>
                        <a:t>12:00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Lunch - Science Publications citing Mantid - </a:t>
                      </a:r>
                      <a:r>
                        <a:rPr lang="en-GB" dirty="0" err="1"/>
                        <a:t>Granroth</a:t>
                      </a:r>
                      <a:r>
                        <a:rPr lang="en-GB" dirty="0"/>
                        <a:t> (C156)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092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../_images/ResNorm-v2_wkfl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3" y="1052736"/>
            <a:ext cx="5954415" cy="497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-18256"/>
            <a:ext cx="8229600" cy="1143000"/>
          </a:xfrm>
        </p:spPr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3600400" cy="4032448"/>
          </a:xfrm>
        </p:spPr>
        <p:txBody>
          <a:bodyPr/>
          <a:lstStyle/>
          <a:p>
            <a:endParaRPr lang="en-GB" dirty="0" smtClean="0"/>
          </a:p>
          <a:p>
            <a:r>
              <a:rPr lang="en-GB" dirty="0" smtClean="0"/>
              <a:t>Workflow diagrams</a:t>
            </a:r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  <a:p>
            <a:pPr lvl="1"/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306075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SANS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3055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SANS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1043608" y="1475492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Support for LARMOR</a:t>
            </a:r>
            <a:endParaRPr lang="en-GB" dirty="0"/>
          </a:p>
        </p:txBody>
      </p:sp>
      <p:pic>
        <p:nvPicPr>
          <p:cNvPr id="9" name="Picture 2" descr="C:\Users\ajm64\Desktop\LARMORinstInInterfa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887091"/>
            <a:ext cx="6831013" cy="168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83567" y="980728"/>
            <a:ext cx="1952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smtClean="0"/>
              <a:t>ISIS SANS GUI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86303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46856" y="476672"/>
            <a:ext cx="8229600" cy="2520280"/>
          </a:xfrm>
        </p:spPr>
        <p:txBody>
          <a:bodyPr/>
          <a:lstStyle/>
          <a:p>
            <a:r>
              <a:rPr lang="en-GB" sz="2000" b="1" dirty="0"/>
              <a:t>Extended </a:t>
            </a:r>
            <a:r>
              <a:rPr lang="en-GB" sz="2000" b="1" dirty="0" smtClean="0"/>
              <a:t>Transmission Settings (Reduction Settings Tab)</a:t>
            </a:r>
            <a:endParaRPr lang="en-GB" b="1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2" y="836712"/>
            <a:ext cx="8496944" cy="2169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6352918" y="2568900"/>
            <a:ext cx="2678938" cy="1391892"/>
            <a:chOff x="755576" y="3833648"/>
            <a:chExt cx="2678938" cy="1391892"/>
          </a:xfrm>
        </p:grpSpPr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4221438"/>
              <a:ext cx="2579770" cy="10041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755576" y="3833648"/>
              <a:ext cx="26789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User File Commands:</a:t>
              </a:r>
              <a:endParaRPr lang="en-GB" dirty="0"/>
            </a:p>
          </p:txBody>
        </p:sp>
      </p:grp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599617" y="4222560"/>
            <a:ext cx="8229600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2000" kern="0" dirty="0" smtClean="0"/>
              <a:t>Overlay added event workspaces (Add Runs Tab)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34" y="4764381"/>
            <a:ext cx="8859166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832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75242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sz="2000" b="1" dirty="0" smtClean="0"/>
              <a:t>Support for loading multi-period event data</a:t>
            </a:r>
            <a:endParaRPr lang="en-GB" sz="2000" b="1" dirty="0"/>
          </a:p>
          <a:p>
            <a:pPr marL="0" indent="0">
              <a:buNone/>
            </a:pPr>
            <a:endParaRPr lang="en-GB" dirty="0" smtClean="0"/>
          </a:p>
          <a:p>
            <a:r>
              <a:rPr lang="en-GB" sz="2000" b="1" dirty="0" smtClean="0"/>
              <a:t>Individual User Files in Batch mode</a:t>
            </a:r>
            <a:endParaRPr lang="en-GB" sz="20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79" y="2420888"/>
            <a:ext cx="6508388" cy="237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3525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Muon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92286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Algorithms &amp; Functions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205287"/>
          </a:xfrm>
        </p:spPr>
        <p:txBody>
          <a:bodyPr/>
          <a:lstStyle/>
          <a:p>
            <a:r>
              <a:rPr lang="en-GB" dirty="0" err="1"/>
              <a:t>RRFMuon</a:t>
            </a:r>
            <a:r>
              <a:rPr lang="en-GB" dirty="0"/>
              <a:t> </a:t>
            </a:r>
            <a:r>
              <a:rPr lang="en-GB" dirty="0" smtClean="0"/>
              <a:t>(New)</a:t>
            </a:r>
          </a:p>
          <a:p>
            <a:pPr lvl="1"/>
            <a:r>
              <a:rPr lang="en-GB" dirty="0" smtClean="0"/>
              <a:t>Calculates Muon </a:t>
            </a:r>
            <a:r>
              <a:rPr lang="en-GB" dirty="0" err="1" smtClean="0"/>
              <a:t>Assymetry</a:t>
            </a:r>
            <a:r>
              <a:rPr lang="en-GB" dirty="0" smtClean="0"/>
              <a:t> in a rotating reference frame</a:t>
            </a:r>
          </a:p>
          <a:p>
            <a:r>
              <a:rPr lang="en-GB" dirty="0" err="1"/>
              <a:t>DynamicKuboToyabe</a:t>
            </a:r>
            <a:r>
              <a:rPr lang="en-GB" dirty="0"/>
              <a:t> fitting </a:t>
            </a:r>
            <a:r>
              <a:rPr lang="en-GB" dirty="0" smtClean="0"/>
              <a:t>function (New)</a:t>
            </a:r>
            <a:endParaRPr lang="en-GB" dirty="0"/>
          </a:p>
          <a:p>
            <a:r>
              <a:rPr lang="en-GB" dirty="0" err="1" smtClean="0"/>
              <a:t>LoadMuonNexus</a:t>
            </a:r>
            <a:endParaRPr lang="en-GB" dirty="0" smtClean="0"/>
          </a:p>
          <a:p>
            <a:pPr lvl="1"/>
            <a:r>
              <a:rPr lang="en-GB" dirty="0" smtClean="0"/>
              <a:t>Correct labelling of specified spectra (Min/Max/List)</a:t>
            </a:r>
          </a:p>
          <a:p>
            <a:pPr lvl="1"/>
            <a:r>
              <a:rPr lang="en-GB" dirty="0" err="1" smtClean="0"/>
              <a:t>DeadTimeTable</a:t>
            </a:r>
            <a:r>
              <a:rPr lang="en-GB" dirty="0" smtClean="0"/>
              <a:t> and </a:t>
            </a:r>
            <a:r>
              <a:rPr lang="en-GB" dirty="0" err="1" smtClean="0"/>
              <a:t>DetectorGroupingTable</a:t>
            </a:r>
            <a:r>
              <a:rPr lang="en-GB" dirty="0" smtClean="0"/>
              <a:t> containing </a:t>
            </a:r>
          </a:p>
          <a:p>
            <a:pPr marL="457200" lvl="1" indent="0">
              <a:buNone/>
            </a:pPr>
            <a:r>
              <a:rPr lang="en-GB" dirty="0" smtClean="0"/>
              <a:t>    specified spectra only</a:t>
            </a:r>
          </a:p>
          <a:p>
            <a:r>
              <a:rPr lang="en-GB" dirty="0" err="1" smtClean="0"/>
              <a:t>PlotAsymmetryByLogValue</a:t>
            </a:r>
            <a:endParaRPr lang="en-GB" dirty="0" smtClean="0"/>
          </a:p>
          <a:p>
            <a:pPr lvl="1"/>
            <a:r>
              <a:rPr lang="en-GB" dirty="0" smtClean="0"/>
              <a:t>Missing run numbers are allowed</a:t>
            </a:r>
          </a:p>
          <a:p>
            <a:pPr lvl="1"/>
            <a:r>
              <a:rPr lang="en-GB" dirty="0" smtClean="0"/>
              <a:t>Functions of </a:t>
            </a:r>
            <a:r>
              <a:rPr lang="en-GB" dirty="0" err="1" smtClean="0"/>
              <a:t>LogValue</a:t>
            </a:r>
            <a:r>
              <a:rPr lang="en-GB" dirty="0" smtClean="0"/>
              <a:t>:   Mean, Min, Max, First, Last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4788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997727"/>
            <a:ext cx="3187358" cy="28359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ALC Interface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3610744" cy="4464397"/>
          </a:xfrm>
        </p:spPr>
        <p:txBody>
          <a:bodyPr/>
          <a:lstStyle/>
          <a:p>
            <a:pPr>
              <a:buFontTx/>
              <a:buChar char="-"/>
            </a:pPr>
            <a:r>
              <a:rPr lang="en-GB" sz="2000" dirty="0" smtClean="0"/>
              <a:t>Export  and </a:t>
            </a:r>
            <a:r>
              <a:rPr lang="en-GB" sz="2000" dirty="0"/>
              <a:t>Import</a:t>
            </a:r>
            <a:r>
              <a:rPr lang="en-GB" sz="2000" dirty="0" smtClean="0"/>
              <a:t> results</a:t>
            </a:r>
          </a:p>
          <a:p>
            <a:pPr>
              <a:buFontTx/>
              <a:buChar char="-"/>
            </a:pPr>
            <a:r>
              <a:rPr lang="en-GB" sz="2000" dirty="0"/>
              <a:t>Parameter errors</a:t>
            </a:r>
          </a:p>
          <a:p>
            <a:pPr>
              <a:buFontTx/>
              <a:buChar char="-"/>
            </a:pPr>
            <a:r>
              <a:rPr lang="en-GB" sz="2000" dirty="0" err="1"/>
              <a:t>BaselineModelling</a:t>
            </a:r>
            <a:r>
              <a:rPr lang="en-GB" sz="2000" dirty="0"/>
              <a:t>: range selectors</a:t>
            </a:r>
          </a:p>
          <a:p>
            <a:pPr algn="just">
              <a:buFontTx/>
              <a:buChar char="-"/>
            </a:pPr>
            <a:r>
              <a:rPr lang="en-GB" sz="2000" dirty="0"/>
              <a:t>Error bars</a:t>
            </a:r>
          </a:p>
          <a:p>
            <a:pPr algn="just">
              <a:buFontTx/>
              <a:buChar char="-"/>
            </a:pPr>
            <a:r>
              <a:rPr lang="en-GB" sz="2000" dirty="0"/>
              <a:t>Peaks exported as separate spectra</a:t>
            </a:r>
          </a:p>
          <a:p>
            <a:pPr algn="just">
              <a:buFontTx/>
              <a:buChar char="-"/>
            </a:pPr>
            <a:endParaRPr lang="en-GB" sz="2000" dirty="0"/>
          </a:p>
          <a:p>
            <a:pPr algn="just">
              <a:buFontTx/>
              <a:buChar char="-"/>
            </a:pPr>
            <a:endParaRPr lang="en-GB" dirty="0" smtClean="0"/>
          </a:p>
          <a:p>
            <a:pPr algn="just">
              <a:buFontTx/>
              <a:buChar char="-"/>
            </a:pPr>
            <a:endParaRPr lang="en-GB" dirty="0"/>
          </a:p>
          <a:p>
            <a:pPr algn="just">
              <a:buFontTx/>
              <a:buChar char="-"/>
            </a:pPr>
            <a:endParaRPr lang="en-GB" dirty="0" smtClean="0"/>
          </a:p>
          <a:p>
            <a:pPr algn="just">
              <a:buFontTx/>
              <a:buChar char="-"/>
            </a:pPr>
            <a:endParaRPr lang="en-GB" dirty="0"/>
          </a:p>
          <a:p>
            <a:pPr algn="just">
              <a:buFontTx/>
              <a:buChar char="-"/>
            </a:pPr>
            <a:endParaRPr lang="en-GB" dirty="0" smtClean="0"/>
          </a:p>
          <a:p>
            <a:pPr algn="just">
              <a:buFontTx/>
              <a:buChar char="-"/>
            </a:pPr>
            <a:endParaRPr lang="en-GB" dirty="0"/>
          </a:p>
          <a:p>
            <a:pPr algn="just">
              <a:buFontTx/>
              <a:buChar char="-"/>
            </a:pPr>
            <a:endParaRPr lang="en-GB" dirty="0" smtClean="0"/>
          </a:p>
          <a:p>
            <a:pPr marL="0" indent="0" algn="ctr">
              <a:buNone/>
            </a:pP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5014932" cy="326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9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Direct Inelastic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950935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Horace Style Commands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20688"/>
            <a:ext cx="8229600" cy="5328592"/>
          </a:xfrm>
        </p:spPr>
        <p:txBody>
          <a:bodyPr/>
          <a:lstStyle/>
          <a:p>
            <a:r>
              <a:rPr lang="en-GB" sz="2000" b="1" dirty="0" err="1" smtClean="0"/>
              <a:t>CutMD</a:t>
            </a:r>
            <a:r>
              <a:rPr lang="en-GB" sz="2000" dirty="0" smtClean="0"/>
              <a:t> equivalent to </a:t>
            </a:r>
            <a:r>
              <a:rPr lang="en-GB" sz="2000" b="1" dirty="0" err="1" smtClean="0"/>
              <a:t>cut_sqw</a:t>
            </a:r>
            <a:endParaRPr lang="en-GB" sz="2000" b="1" dirty="0" smtClean="0"/>
          </a:p>
          <a:p>
            <a:pPr lvl="1"/>
            <a:r>
              <a:rPr lang="en-GB" dirty="0" smtClean="0"/>
              <a:t>Introduction of Horace style Projections into Mantid</a:t>
            </a:r>
          </a:p>
          <a:p>
            <a:r>
              <a:rPr lang="en-GB" sz="2000" b="1" dirty="0" err="1" smtClean="0"/>
              <a:t>CreateMD</a:t>
            </a:r>
            <a:r>
              <a:rPr lang="en-GB" sz="2000" dirty="0" smtClean="0"/>
              <a:t> equivalent to </a:t>
            </a:r>
            <a:r>
              <a:rPr lang="en-GB" sz="2000" b="1" dirty="0" err="1" smtClean="0"/>
              <a:t>gen_sqw</a:t>
            </a:r>
            <a:endParaRPr lang="en-GB" sz="2000" b="1" dirty="0" smtClean="0"/>
          </a:p>
          <a:p>
            <a:pPr lvl="1"/>
            <a:r>
              <a:rPr lang="en-GB" dirty="0" smtClean="0"/>
              <a:t>Creates merged workspaces in one step</a:t>
            </a:r>
          </a:p>
          <a:p>
            <a:pPr lvl="1"/>
            <a:r>
              <a:rPr lang="en-GB" dirty="0" smtClean="0"/>
              <a:t>With a file-backed mode</a:t>
            </a:r>
          </a:p>
          <a:p>
            <a:r>
              <a:rPr lang="en-GB" sz="2000" b="1" dirty="0" err="1" smtClean="0"/>
              <a:t>SmoothMD</a:t>
            </a:r>
            <a:r>
              <a:rPr lang="en-GB" sz="2000" dirty="0" smtClean="0"/>
              <a:t> equivalent to </a:t>
            </a:r>
            <a:r>
              <a:rPr lang="en-GB" sz="2000" b="1" dirty="0" smtClean="0"/>
              <a:t>smooth</a:t>
            </a:r>
          </a:p>
          <a:p>
            <a:pPr marL="342900" lvl="1" indent="-342900">
              <a:buFontTx/>
              <a:buChar char="•"/>
            </a:pPr>
            <a:r>
              <a:rPr lang="en-GB" b="1" dirty="0" err="1"/>
              <a:t>IntegrateMDHistoWorkspace</a:t>
            </a:r>
            <a:endParaRPr lang="en-GB" b="1" dirty="0"/>
          </a:p>
          <a:p>
            <a:endParaRPr lang="en-GB" sz="2000" dirty="0"/>
          </a:p>
        </p:txBody>
      </p:sp>
      <p:pic>
        <p:nvPicPr>
          <p:cNvPr id="2050" name="Picture 2" descr="File:CutAndSmoothM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212976"/>
            <a:ext cx="6395864" cy="328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7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 – Thursday </a:t>
            </a:r>
            <a:r>
              <a:rPr lang="en-GB" dirty="0"/>
              <a:t>p</a:t>
            </a:r>
            <a:r>
              <a:rPr lang="en-GB" dirty="0" smtClean="0"/>
              <a:t>m</a:t>
            </a:r>
            <a:endParaRPr lang="en-GB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1186817"/>
              </p:ext>
            </p:extLst>
          </p:nvPr>
        </p:nvGraphicFramePr>
        <p:xfrm>
          <a:off x="944436" y="1101898"/>
          <a:ext cx="7255128" cy="3826299"/>
        </p:xfrm>
        <a:graphic>
          <a:graphicData uri="http://schemas.openxmlformats.org/drawingml/2006/table">
            <a:tbl>
              <a:tblPr/>
              <a:tblGrid>
                <a:gridCol w="1035276"/>
                <a:gridCol w="6219852"/>
              </a:tblGrid>
              <a:tr h="325809">
                <a:tc>
                  <a:txBody>
                    <a:bodyPr/>
                    <a:lstStyle/>
                    <a:p>
                      <a:r>
                        <a:rPr lang="en-GB" dirty="0"/>
                        <a:t>13:00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Continue in breakout rooms </a:t>
                      </a:r>
                      <a:br>
                        <a:rPr lang="en-GB"/>
                      </a:br>
                      <a:r>
                        <a:rPr lang="en-GB">
                          <a:effectLst/>
                        </a:rPr>
                        <a:t>Groups generate priority list of medium / long term requirements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09">
                <a:tc>
                  <a:txBody>
                    <a:bodyPr/>
                    <a:lstStyle/>
                    <a:p>
                      <a:r>
                        <a:rPr lang="en-GB"/>
                        <a:t>15:00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Break (C156)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601302">
                <a:tc>
                  <a:txBody>
                    <a:bodyPr/>
                    <a:lstStyle/>
                    <a:p>
                      <a:r>
                        <a:rPr lang="en-GB"/>
                        <a:t>15:30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Group presentations and discussion (C156)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567647">
                <a:tc>
                  <a:txBody>
                    <a:bodyPr/>
                    <a:lstStyle/>
                    <a:p>
                      <a:r>
                        <a:rPr lang="en-GB"/>
                        <a:t>16:45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/>
                        <a:t>Closeout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25809">
                <a:tc>
                  <a:txBody>
                    <a:bodyPr/>
                    <a:lstStyle/>
                    <a:p>
                      <a:r>
                        <a:rPr lang="en-GB"/>
                        <a:t>17:00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Adjourn</a:t>
                      </a:r>
                    </a:p>
                  </a:txBody>
                  <a:tcPr marL="47625" marR="47625" marT="47625" marB="476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57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 Level Splitting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20471"/>
            <a:ext cx="4896544" cy="2686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3931191"/>
            <a:ext cx="5077297" cy="2786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743" y="1601913"/>
            <a:ext cx="3396722" cy="1375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 bwMode="auto">
          <a:xfrm>
            <a:off x="5940152" y="2363913"/>
            <a:ext cx="1728192" cy="849063"/>
          </a:xfrm>
          <a:prstGeom prst="ellipse">
            <a:avLst/>
          </a:prstGeom>
          <a:noFill/>
          <a:ln w="762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12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Important Changes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 smtClean="0"/>
              <a:t>SofQW</a:t>
            </a:r>
            <a:r>
              <a:rPr lang="en-GB" dirty="0" smtClean="0"/>
              <a:t> algorithms renamed. </a:t>
            </a:r>
            <a:r>
              <a:rPr lang="en-GB" b="1" dirty="0" smtClean="0"/>
              <a:t>Method</a:t>
            </a:r>
            <a:r>
              <a:rPr lang="en-GB" dirty="0" smtClean="0"/>
              <a:t> introduced.</a:t>
            </a:r>
          </a:p>
          <a:p>
            <a:r>
              <a:rPr lang="en-GB" dirty="0" smtClean="0"/>
              <a:t>Error propagation issue tracked down and fixed</a:t>
            </a:r>
          </a:p>
          <a:p>
            <a:r>
              <a:rPr lang="en-GB" dirty="0" smtClean="0"/>
              <a:t>Performance improvements</a:t>
            </a:r>
          </a:p>
          <a:p>
            <a:r>
              <a:rPr lang="en-GB" dirty="0" smtClean="0"/>
              <a:t>DGS planning tool</a:t>
            </a:r>
          </a:p>
          <a:p>
            <a:r>
              <a:rPr lang="en-GB" dirty="0" smtClean="0"/>
              <a:t>VSI Binning Options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36912"/>
            <a:ext cx="4286250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 descr="Bin options VS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77072"/>
            <a:ext cx="3312368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70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Diffraction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770844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 Peak Integration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b="1" dirty="0" err="1" smtClean="0"/>
              <a:t>IntegrateEllipsoids</a:t>
            </a:r>
            <a:endParaRPr lang="en-GB" b="1" dirty="0" smtClean="0"/>
          </a:p>
          <a:p>
            <a:pPr lvl="1"/>
            <a:r>
              <a:rPr lang="en-GB" dirty="0" smtClean="0"/>
              <a:t>Can now be run on 2D histogram workspaces</a:t>
            </a:r>
          </a:p>
          <a:p>
            <a:pPr lvl="1"/>
            <a:r>
              <a:rPr lang="en-GB" dirty="0" smtClean="0"/>
              <a:t>Account for weighted events</a:t>
            </a:r>
          </a:p>
          <a:p>
            <a:pPr lvl="1"/>
            <a:r>
              <a:rPr lang="en-GB" dirty="0" smtClean="0"/>
              <a:t>Now parallel processes as part of the PCA</a:t>
            </a:r>
          </a:p>
          <a:p>
            <a:r>
              <a:rPr lang="en-GB" b="1" dirty="0" err="1" smtClean="0"/>
              <a:t>IntegratePeaksMD</a:t>
            </a:r>
            <a:endParaRPr lang="en-GB" b="1" dirty="0"/>
          </a:p>
          <a:p>
            <a:pPr lvl="1"/>
            <a:r>
              <a:rPr lang="en-GB" dirty="0" smtClean="0"/>
              <a:t>Fix to the adaptive Q radius calculation</a:t>
            </a:r>
          </a:p>
          <a:p>
            <a:pPr lvl="1"/>
            <a:r>
              <a:rPr lang="en-GB" dirty="0" smtClean="0"/>
              <a:t>Caches used for speed improvement</a:t>
            </a:r>
            <a:endParaRPr lang="en-GB" dirty="0"/>
          </a:p>
          <a:p>
            <a:r>
              <a:rPr lang="en-GB" b="1" dirty="0" err="1" smtClean="0"/>
              <a:t>PeakShape</a:t>
            </a:r>
            <a:r>
              <a:rPr lang="en-GB" dirty="0" smtClean="0"/>
              <a:t> introduced</a:t>
            </a:r>
          </a:p>
          <a:p>
            <a:pPr lvl="1"/>
            <a:r>
              <a:rPr lang="en-GB" dirty="0" smtClean="0"/>
              <a:t>Frame</a:t>
            </a:r>
          </a:p>
          <a:p>
            <a:pPr lvl="1"/>
            <a:r>
              <a:rPr lang="en-GB" dirty="0" smtClean="0"/>
              <a:t>Algorithm + Version</a:t>
            </a:r>
          </a:p>
          <a:p>
            <a:pPr lvl="1"/>
            <a:r>
              <a:rPr lang="en-GB" dirty="0" smtClean="0"/>
              <a:t>Flexible + extendable shape definition</a:t>
            </a:r>
          </a:p>
          <a:p>
            <a:pPr lvl="1"/>
            <a:r>
              <a:rPr lang="en-GB" dirty="0" smtClean="0"/>
              <a:t>Used in the 3D visualisation tools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44" t="9755" r="31130" b="13405"/>
          <a:stretch/>
        </p:blipFill>
        <p:spPr bwMode="auto">
          <a:xfrm>
            <a:off x="6444207" y="2636912"/>
            <a:ext cx="2067269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7702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 smtClean="0"/>
              <a:t>StatisticsOfAPeaksWorkspace</a:t>
            </a:r>
            <a:endParaRPr lang="en-GB" b="1" dirty="0" smtClean="0"/>
          </a:p>
          <a:p>
            <a:r>
              <a:rPr lang="en-GB" b="1" dirty="0" err="1" smtClean="0"/>
              <a:t>AddPeakHKL</a:t>
            </a:r>
            <a:endParaRPr lang="en-GB" b="1" dirty="0" smtClean="0"/>
          </a:p>
          <a:p>
            <a:r>
              <a:rPr lang="en-GB" dirty="0" smtClean="0"/>
              <a:t>Horace style algorithms </a:t>
            </a:r>
          </a:p>
          <a:p>
            <a:pPr lvl="1"/>
            <a:r>
              <a:rPr lang="en-GB" b="1" dirty="0" err="1" smtClean="0"/>
              <a:t>CutMD</a:t>
            </a:r>
            <a:r>
              <a:rPr lang="en-GB" dirty="0" smtClean="0"/>
              <a:t>, </a:t>
            </a:r>
          </a:p>
          <a:p>
            <a:pPr lvl="1"/>
            <a:r>
              <a:rPr lang="en-GB" b="1" dirty="0" err="1" smtClean="0"/>
              <a:t>CreateMD</a:t>
            </a:r>
            <a:r>
              <a:rPr lang="en-GB" dirty="0" smtClean="0"/>
              <a:t>, </a:t>
            </a:r>
          </a:p>
          <a:p>
            <a:pPr lvl="1"/>
            <a:r>
              <a:rPr lang="en-GB" b="1" dirty="0" err="1" smtClean="0"/>
              <a:t>SmoothMD</a:t>
            </a:r>
            <a:r>
              <a:rPr lang="en-GB" b="1" dirty="0" smtClean="0"/>
              <a:t>, </a:t>
            </a:r>
          </a:p>
          <a:p>
            <a:pPr lvl="1"/>
            <a:r>
              <a:rPr lang="en-GB" b="1" dirty="0" err="1" smtClean="0"/>
              <a:t>IntegrateMDHistoWorkspace</a:t>
            </a:r>
            <a:endParaRPr lang="en-GB" b="1" dirty="0"/>
          </a:p>
          <a:p>
            <a:pPr marL="457200" lvl="1" indent="0">
              <a:buNone/>
            </a:pPr>
            <a:endParaRPr lang="en-GB" b="1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700808"/>
            <a:ext cx="2571750" cy="189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60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PeaksViewer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4205287"/>
          </a:xfrm>
        </p:spPr>
        <p:txBody>
          <a:bodyPr/>
          <a:lstStyle/>
          <a:p>
            <a:r>
              <a:rPr lang="en-GB" dirty="0" err="1" smtClean="0"/>
              <a:t>PeaksViewer</a:t>
            </a:r>
            <a:r>
              <a:rPr lang="en-GB" dirty="0" smtClean="0"/>
              <a:t> mode of </a:t>
            </a:r>
            <a:r>
              <a:rPr lang="en-GB" dirty="0" err="1" smtClean="0"/>
              <a:t>SliceViewer</a:t>
            </a:r>
            <a:r>
              <a:rPr lang="en-GB" dirty="0" smtClean="0"/>
              <a:t> now supports drag-drop</a:t>
            </a:r>
          </a:p>
          <a:p>
            <a:r>
              <a:rPr lang="en-GB" dirty="0" err="1" smtClean="0"/>
              <a:t>PeaksViewer</a:t>
            </a:r>
            <a:r>
              <a:rPr lang="en-GB" dirty="0" smtClean="0"/>
              <a:t> is now completely synchronised via </a:t>
            </a:r>
            <a:r>
              <a:rPr lang="en-GB" dirty="0" err="1" smtClean="0"/>
              <a:t>MantidPlot’s</a:t>
            </a:r>
            <a:r>
              <a:rPr lang="en-GB" dirty="0" smtClean="0"/>
              <a:t> </a:t>
            </a:r>
            <a:r>
              <a:rPr lang="en-GB" dirty="0" err="1" smtClean="0"/>
              <a:t>PeaksWorkspaces</a:t>
            </a:r>
            <a:endParaRPr lang="en-GB" dirty="0" smtClean="0"/>
          </a:p>
          <a:p>
            <a:r>
              <a:rPr lang="en-GB" dirty="0" smtClean="0"/>
              <a:t>Up-down keyboard keys on the mini-table give zoom-to-peak feature</a:t>
            </a:r>
            <a:endParaRPr lang="en-GB" dirty="0"/>
          </a:p>
        </p:txBody>
      </p:sp>
      <p:pic>
        <p:nvPicPr>
          <p:cNvPr id="1026" name="Picture 2" descr="Peaks view overvie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356992"/>
            <a:ext cx="6716688" cy="3291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581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err="1" smtClean="0"/>
              <a:t>Visualisation</a:t>
            </a:r>
            <a:endParaRPr lang="en-US" dirty="0"/>
          </a:p>
        </p:txBody>
      </p:sp>
      <p:pic>
        <p:nvPicPr>
          <p:cNvPr id="4" name="Content Placeholder 3" descr="new_axis_image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6" r="11706"/>
          <a:stretch>
            <a:fillRect/>
          </a:stretch>
        </p:blipFill>
        <p:spPr>
          <a:xfrm>
            <a:off x="457200" y="16002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53092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PeaksViewer</a:t>
            </a:r>
            <a:r>
              <a:rPr lang="en-US" dirty="0" smtClean="0"/>
              <a:t> Interactive Modes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714" y="4051412"/>
            <a:ext cx="1358900" cy="140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897904"/>
            <a:ext cx="6937696" cy="3890065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20584413">
            <a:off x="5721951" y="4843301"/>
            <a:ext cx="1778899" cy="483576"/>
          </a:xfrm>
          <a:prstGeom prst="leftArrow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67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Diffraction Improvements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70317"/>
            <a:ext cx="8229600" cy="4525963"/>
          </a:xfrm>
        </p:spPr>
        <p:txBody>
          <a:bodyPr/>
          <a:lstStyle/>
          <a:p>
            <a:r>
              <a:rPr lang="en-US" dirty="0" smtClean="0"/>
              <a:t>“Group” has been exposed to python</a:t>
            </a:r>
            <a:r>
              <a:rPr lang="en-US" dirty="0"/>
              <a:t> </a:t>
            </a:r>
          </a:p>
          <a:p>
            <a:r>
              <a:rPr lang="en-US" dirty="0" smtClean="0"/>
              <a:t>Other improvements to “</a:t>
            </a:r>
            <a:r>
              <a:rPr lang="en-US" dirty="0" err="1" smtClean="0"/>
              <a:t>SpaceGroup</a:t>
            </a:r>
            <a:r>
              <a:rPr lang="en-US" dirty="0" smtClean="0"/>
              <a:t>” and “</a:t>
            </a:r>
            <a:r>
              <a:rPr lang="en-US" dirty="0" err="1" smtClean="0"/>
              <a:t>PointGroup</a:t>
            </a:r>
            <a:r>
              <a:rPr lang="en-US" dirty="0" smtClean="0"/>
              <a:t>” (see documentation)</a:t>
            </a:r>
          </a:p>
          <a:p>
            <a:r>
              <a:rPr lang="en-US" dirty="0" err="1" smtClean="0"/>
              <a:t>TransposeMD</a:t>
            </a:r>
            <a:r>
              <a:rPr lang="en-US" dirty="0" smtClean="0"/>
              <a:t> and </a:t>
            </a:r>
            <a:r>
              <a:rPr lang="en-US" dirty="0" err="1" smtClean="0"/>
              <a:t>ReplicateMD</a:t>
            </a:r>
            <a:r>
              <a:rPr lang="en-US" dirty="0" smtClean="0"/>
              <a:t> added</a:t>
            </a:r>
          </a:p>
          <a:p>
            <a:r>
              <a:rPr lang="en-US" dirty="0" smtClean="0"/>
              <a:t>New Engineering UI for calibration and focusing</a:t>
            </a:r>
          </a:p>
          <a:p>
            <a:r>
              <a:rPr lang="en-US" dirty="0" smtClean="0"/>
              <a:t>Migration of Powder scripts to Mantid 3.5</a:t>
            </a:r>
          </a:p>
          <a:p>
            <a:pPr lvl="1"/>
            <a:r>
              <a:rPr lang="en-US" dirty="0" smtClean="0"/>
              <a:t>Validation and creation of system tests</a:t>
            </a:r>
          </a:p>
        </p:txBody>
      </p:sp>
    </p:spTree>
    <p:extLst>
      <p:ext uri="{BB962C8B-B14F-4D97-AF65-F5344CB8AC3E}">
        <p14:creationId xmlns:p14="http://schemas.microsoft.com/office/powerpoint/2010/main" val="289957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Complete releases since last SSC</a:t>
            </a:r>
          </a:p>
          <a:p>
            <a:pPr lvl="1"/>
            <a:r>
              <a:rPr lang="en-GB" dirty="0" smtClean="0"/>
              <a:t>v3.4 18</a:t>
            </a:r>
            <a:r>
              <a:rPr lang="en-GB" baseline="30000" dirty="0" smtClean="0"/>
              <a:t>th</a:t>
            </a:r>
            <a:r>
              <a:rPr lang="en-GB" dirty="0" smtClean="0"/>
              <a:t> May 2015</a:t>
            </a:r>
          </a:p>
          <a:p>
            <a:pPr lvl="2"/>
            <a:r>
              <a:rPr lang="en-GB" dirty="0" smtClean="0"/>
              <a:t>v3.4.1 21</a:t>
            </a:r>
            <a:r>
              <a:rPr lang="en-GB" baseline="30000" dirty="0" smtClean="0"/>
              <a:t>st</a:t>
            </a:r>
            <a:r>
              <a:rPr lang="en-GB" dirty="0" smtClean="0"/>
              <a:t>  August 2015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v3.5 5</a:t>
            </a:r>
            <a:r>
              <a:rPr lang="en-GB" baseline="30000" dirty="0" smtClean="0"/>
              <a:t>th</a:t>
            </a:r>
            <a:r>
              <a:rPr lang="en-GB" dirty="0" smtClean="0"/>
              <a:t> October 2015</a:t>
            </a:r>
          </a:p>
          <a:p>
            <a:pPr lvl="2"/>
            <a:r>
              <a:rPr lang="en-GB" dirty="0" smtClean="0"/>
              <a:t>V3.5.1 20</a:t>
            </a:r>
            <a:r>
              <a:rPr lang="en-GB" baseline="30000" dirty="0" smtClean="0"/>
              <a:t>th</a:t>
            </a:r>
            <a:r>
              <a:rPr lang="en-GB" dirty="0" smtClean="0"/>
              <a:t> November 2015</a:t>
            </a:r>
            <a:endParaRPr lang="en-GB" dirty="0"/>
          </a:p>
          <a:p>
            <a:r>
              <a:rPr lang="en-GB" dirty="0" smtClean="0"/>
              <a:t>Soon</a:t>
            </a:r>
          </a:p>
          <a:p>
            <a:pPr lvl="1"/>
            <a:r>
              <a:rPr lang="en-GB" dirty="0" smtClean="0"/>
              <a:t>v3.6 15</a:t>
            </a:r>
            <a:r>
              <a:rPr lang="en-GB" baseline="30000" dirty="0" smtClean="0"/>
              <a:t>th</a:t>
            </a:r>
            <a:r>
              <a:rPr lang="en-GB" dirty="0" smtClean="0"/>
              <a:t> February 2016</a:t>
            </a:r>
          </a:p>
          <a:p>
            <a:pPr lvl="2"/>
            <a:r>
              <a:rPr lang="en-GB" dirty="0" smtClean="0"/>
              <a:t>Beta Test starts Friday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8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 bwMode="auto">
          <a:xfrm>
            <a:off x="683568" y="5301208"/>
            <a:ext cx="8352928" cy="100811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82040" y="3717032"/>
            <a:ext cx="8352928" cy="1611030"/>
          </a:xfrm>
          <a:prstGeom prst="roundRect">
            <a:avLst/>
          </a:prstGeom>
          <a:solidFill>
            <a:srgbClr val="F0DF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568" y="1268760"/>
            <a:ext cx="8352928" cy="2448272"/>
          </a:xfrm>
          <a:prstGeom prst="roundRect">
            <a:avLst/>
          </a:prstGeom>
          <a:solidFill>
            <a:srgbClr val="B8E6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Supported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409" y="1340769"/>
            <a:ext cx="8229600" cy="3541892"/>
          </a:xfrm>
        </p:spPr>
        <p:txBody>
          <a:bodyPr/>
          <a:lstStyle/>
          <a:p>
            <a:r>
              <a:rPr lang="en-GB" dirty="0" smtClean="0"/>
              <a:t>Supported</a:t>
            </a:r>
            <a:endParaRPr lang="en-GB" dirty="0" smtClean="0"/>
          </a:p>
          <a:p>
            <a:pPr lvl="1"/>
            <a:r>
              <a:rPr lang="en-GB" dirty="0" smtClean="0"/>
              <a:t>RHEL </a:t>
            </a:r>
            <a:r>
              <a:rPr lang="en-GB" dirty="0"/>
              <a:t>6 64bit</a:t>
            </a:r>
          </a:p>
          <a:p>
            <a:pPr lvl="1"/>
            <a:r>
              <a:rPr lang="en-GB" dirty="0"/>
              <a:t>RHEL 7 </a:t>
            </a:r>
            <a:r>
              <a:rPr lang="en-GB" dirty="0" smtClean="0"/>
              <a:t>64bit</a:t>
            </a:r>
            <a:endParaRPr lang="en-GB" dirty="0"/>
          </a:p>
          <a:p>
            <a:pPr lvl="1"/>
            <a:r>
              <a:rPr lang="en-GB" dirty="0" smtClean="0"/>
              <a:t>OSX </a:t>
            </a:r>
            <a:r>
              <a:rPr lang="en-GB" dirty="0" smtClean="0"/>
              <a:t>Mavericks </a:t>
            </a:r>
            <a:r>
              <a:rPr lang="en-GB" dirty="0" smtClean="0"/>
              <a:t>+</a:t>
            </a:r>
          </a:p>
          <a:p>
            <a:pPr lvl="1"/>
            <a:r>
              <a:rPr lang="en-GB" dirty="0"/>
              <a:t>Windows 7 64 </a:t>
            </a:r>
            <a:r>
              <a:rPr lang="en-GB" dirty="0" smtClean="0"/>
              <a:t>bit</a:t>
            </a:r>
          </a:p>
          <a:p>
            <a:pPr lvl="1"/>
            <a:r>
              <a:rPr lang="en-GB" dirty="0" smtClean="0"/>
              <a:t>Ubuntu </a:t>
            </a:r>
            <a:r>
              <a:rPr lang="en-GB" dirty="0"/>
              <a:t>14.04 64 </a:t>
            </a:r>
            <a:r>
              <a:rPr lang="en-GB" dirty="0" smtClean="0"/>
              <a:t>bit</a:t>
            </a:r>
          </a:p>
          <a:p>
            <a:pPr lvl="1"/>
            <a:endParaRPr lang="en-GB" dirty="0"/>
          </a:p>
          <a:p>
            <a:r>
              <a:rPr lang="en-GB" dirty="0" smtClean="0"/>
              <a:t>Limited support for</a:t>
            </a:r>
            <a:endParaRPr lang="en-GB" dirty="0"/>
          </a:p>
          <a:p>
            <a:pPr lvl="1"/>
            <a:r>
              <a:rPr lang="en-GB" dirty="0" smtClean="0"/>
              <a:t>Windows 8 64 bit</a:t>
            </a:r>
          </a:p>
          <a:p>
            <a:pPr lvl="1"/>
            <a:r>
              <a:rPr lang="en-GB" dirty="0" smtClean="0"/>
              <a:t>Fedora 20</a:t>
            </a:r>
          </a:p>
          <a:p>
            <a:pPr marL="3200400" lvl="7" indent="0">
              <a:buNone/>
            </a:pPr>
            <a:endParaRPr lang="en-GB" dirty="0" smtClean="0"/>
          </a:p>
          <a:p>
            <a:r>
              <a:rPr lang="en-GB" dirty="0" smtClean="0"/>
              <a:t>Not officially supported, but works</a:t>
            </a:r>
          </a:p>
          <a:p>
            <a:pPr lvl="1"/>
            <a:r>
              <a:rPr lang="en-GB" dirty="0" smtClean="0"/>
              <a:t>Windows 10</a:t>
            </a:r>
          </a:p>
        </p:txBody>
      </p:sp>
      <p:sp>
        <p:nvSpPr>
          <p:cNvPr id="5" name="AutoShape 4" descr="data:image/jpeg;base64,/9j/4AAQSkZJRgABAQAAAQABAAD/2wCEAAkGBhQSERQUExQUFRQUFxgaFxcXFxgXGBwXHRkYFhgcGBgYHCYeGBwjHBcXHy8gIycpLCwtFx8xNTAqNSYrLCkBCQoKDgwOGg8PGikcHSQsLCwpLCksKSwpLCkuLCwvLCwsLCksLCwpLCwsKSwsKSksLCwsKSwqLCwsKSkpLCwsKf/AABEIAKkBKgMBIgACEQEDEQH/xAAcAAAABwEBAAAAAAAAAAAAAAABAgMEBQYHAAj/xABSEAABAgQCAwsHCAcFBgcAAAABAhEAAwQhEjEFQVEGBxMiU2FxgZGx8BcyM3KSodEUI0KTssHh4ggYUlRz0vEVQ2KDoiU0dIKzwiREY2SUo9P/xAAaAQADAQEBAQAAAAAAAAAAAAABAgMABAUG/8QAKBEAAgIBBAIBAwUBAAAAAAAAAAECEQMSEyFRMUEyBGGBIqGxwfAU/9oADAMBAAIRAxEAPwC078u7Sp0fLkGmUlJmLIViTisATt5oyzy3aT5SX9X+aLt+kb6Kk/iK+yYw4eNcMgMvflu0nykv6v8ANHeW3SfKSvq/zRRVHIMA1re8l9cAfHZ8YNAsvflu0nykr6v80d5bdJs/CSgP4Z7M84ocHQspLgkG4cWLEMbi7EEjrO2DSBZevLbpPlJf1f5o7y26T5SX9X+aKIPGx7t9/bAixyy1H742lA1F68tmk+Ul/V/mgfLVpPlJf1f5oorQYJhtKBqZehv0aT5SW9v7vV0PrcXjhv06T5WX9X+aKNhg4EMoIRzZd/LPpPlZf1f5oON+XSfKyvq/zRSMMKJRFFjXQjyyLoN+PSfKy/q/zQYb8Ok+Vl/V/mimpRB8QA2MXfI98HRHoG5LsuSd97SXKy/YbtvA+V/SXKo+r/GIPQ+5Csqm4CnmKSfpkBCG2grbEPVeLZQ7yFYsfOTZEv1cUw9b4G98K1jXkZbjGKt9zSQb51DHXwdu/VAeV7SXKo+r/NE+neEma61AP/Dn/wDWEp+8RUAcWqlKOoGUpA7cZbsMC8YayEL5XtJcqj2PxgfK7pHlUex+MNtJ72GkJAcyRNGsyV4v9KglR6gYrK0FKilQUlSc0qBSodKTcQ6jB+KJuU15LgN9zSPKo9gfGBG+3pHlUex+MVASza2Yt2t3gwYIhtEehdyXZbvKzpHlUex+MGG+xpHlUex+MVMIgyARlzjqIY9oJHXG0R6NuS7LYN9fSPKo9j8YN5VNIcqn2PxiqJTZoUQiNoj0bXLstQ30dIcqn2B8YU8p1fyqfYEVVKIUwRtuPQNcuyznfN0hyo9js1wU76FfyqfYHxisFMEUmNtx6Drl2WdW+jpDlU+x+MCN9HSHKp9gfGKiqY2cdwmyDoj0DXLsth309Icqj2Pxjhvo6R5VPsfjFZSRbXDtMoZxtuPRtcuybVvo6SDtNRbIlFsnveNzp6klCSdYB90ebp0riqYGwL9hj0ZR+jR6qe4Rz54pVR0YJN3Zlf6RvoqT+Ir7JjD3jcf0jB81SfxFfZMYbEUWZ0GUrLPK77eaCwLbNfhocUXUqXwSQEq4bGoqXiGAoYYQEtZQOIkvrEIp2xyejUea7EA9RY9Ta4MO1hBoVhQIP493O+beNXEQbY1vBPwHVDJCtgJSdUGGuzPkL2vle7dJMCgN2dPjpgwQ0OkI5AAQogNlbnECkfdfX1ar/cOd1EoiiRNs4SSzscJJALFnABIBycAgtzjbBgmDpBZtWzs+A7Itm4HcEvSMx1OimQeOsWKj+wg96uoXuC2oq2aKcnSIvcxuQqK9eGQnigsuaqyE9f0lN9Eczs7xr+53e6o6Ih0mqqQxcgKwnaAeLKGwli2swvV6U4CWmXQykinlWWpNiQAXTKbLX84eoXxRPbntLyJyGkskp85B84HWT+1fXz3jilm1OkdkcWlWOUyZqs1JlD9mWApXtKDdieuB/slB87Gv11qUPZJYdQheqqkS0lUxSUJGZUWEVWs31aFALKmLOoJQQ/Ria3PEpTjHyyqi5eEWL+xKfkZXsJ+ECNDSR5qAjnQSg9qSIoc/foQ4CKZR2lUwAc3mgnV3QvS778s+kp1Av9FYIbaMQDnmLRPfh2U2J9F1+RLT6OaromfODrJZf+qInTuhaepThradLapibgc4WGVLPPYf4oeaB3VU9YDwC3Kc0kYVDnwnMc4tEtFYyvlEmq4ZiO6verm0wM2mJnyc8OcxIzs3pB0X9bOKWhjz+P6xvGkd0kqQvDTDhlYuPKSeIxPGKVZJXnYOCbKZ3Fd3Z7hUVSDV0QaZczJbYcR1gj6Mwe/XmFDpx503TObJg9oy3g4MlELIQ/hj0EauiFUyY6TmoQTLhUS4WTJhVMqMahFMuBUnO0OAiE1JggEEy4JUICQDBps7DaGS1OeaMYUmBw8NknPMwsEuGhSjomzvDChaekIIJiRSIAS2gTACJVHmq6D3R6Ko/Ro9VPcI851KuKroP3x6Mo/Ro9VPcI5vqPR04PL/AB/Zlf6RnoqT+Ir7JjDo3L9Iz0VJ/EV9lUYa0QiXkC/j3xwgyXPucDmtlrOvpjgIehGw8mZhILA52U5BBBSXYg6zAItr8a45Ig+Dqh0hGwEjZn8IURn4yjgmDhEVUSbkBq6A3vJ6826AIUSmBTLhRMuGoSwAiFUIg4EGSmCAkdzW55dbUokS3GK61N5ssG52PkBznY8a7uh0lLpJIo6UMiUkCYE5lwCJfSQQVHNiBfEYb71egvk1F8oIHDVRGB/2T6MdDOsjnVD7Tm59KJoCEkpUkrUQQOOSXJOZKy6ss3jg+om3wjv+ngo+SD0FuwQV8HPwpUqwFgBzA5Hohhp9Zkz0rlcIk3DJdKk53cG2bWybmhxovc3KlTVTJ/BcZsBXxmN/NvxTcXz7YDdJpjCQhIycOGIDNa1mu3a8cPg6+G+CoaVdRxrVMWov56io2d2UpywJ27YQRSLWEjJNns9+YbYk6cmap1e/455xKjRuVwnVd82uemIyLxIOVopKApT+bk4ObAlxrzTaJNWjRtGI3B5mGY25Q4XSMQHBBJc+qSvq80fjCiJIJYfQALqslrMHzewhKHsrlVJVKWkqxAv5yCUkHWxAsbt0GLDI0vUrQUCfULQXdJmKWcrAnMpI1O3TnAaUpMQc+cwuTmxFi2u+eyI/RWkTJWL2SdgOXTlr8WiseCUuS/7mNGokodRBLXxMC/O+ees90O1boEy5roTn54SAy08zWKhcjrBsXjp9AmopiEEJJDpIuxG0E5RG6N0VNly2UyzZ2LgP/iz15xVNrwSpPyR2+BucCFCspz81OA4TDlxslbWVYEdB2mKgiT49/fGzytEJTLVTL4yJiVEOXGI+kS+wviHSuMvm6MMqYuUrOWpukZpJ6QQeuPRhk4pnBOCu0RaZEG4OJE07QwrZ2GLKVkXESmKDRHT6m9oGdOKsz4ytthJErilXfFESY3LkwWaHAYQ8TRKIuM+qHcuUAG2Q6QjYypKJheHeFoMuCKMEwZRhNSoBSoSUqFGQWqVxT0Hu8dsej6P0aPVT3CPNVTM4qugx6Vo/Ro9VPcI5s/o6cHl/gyv9Iz0VJ/EV9hUYilLlrddhG3/pF+ipP4ivsKjEkhOFT4sTpws2Fr4sWt/NZud9USh4Kz8hWg6R4ya+uAAg7PFkiLYCRCpL6tkAkQolEVSJNgtz/wBNUKJR46/HZApRCiUQwoARCqUwKUQqlEEAVKIe6P0aZ06VJYvNWlJaxwquog8yHMEp5acQCyQh7lIctzAkPFk3s6ML0nJf+7StY6QAjuWYWTpNjQVtI07TO6yTRz5clSJiuDlJUAgJwuoqSLqUGICD1TIhtIbuETlA8GZaRxcRUCXLEEgBhhPOfOMVndhUldfVqd2mBCeYoQiUf9SVdpiLkVbT5KLHjDV3x4M8knJr0e7HHFRT9kxLqjLSpRSQcasAOFWEZWDWHMNURFTTTSAEpxrW7ZlnyDdfNYROVc5IJA252uW5+iEpO6iRTKJmEgtYgEgANbFkH+6Fu3RqpWLaH0CpAKphuA+F3IZiz684PoyfwhUpTMCyTtyyfUXHbAy92FMbqK5aSCnGsEILg2Km1vmdcJ8WWEJJYgPm7vcm1tfu6ofTxyLqE6+WQpKhkFH3pIPTnEpS04Mt8iwHVmH7TCM5KVpzvbt+Pxh2myRsezdTdP8AWJKPJRy4EtDyPlNOsEALSznV0F8ohtIbm5kpbqAKFWxO4ze51Hpid0hpinoimWsqM2cEq4NDlZYKYnUkMDnmx2GGqN8CQHlqkzwpQcoKcTpJIzB4o17Ot4q48Wial6F9zdSuW0tTlGq5srpGYMWvQFQZq1YsTpcEkADY1s4qkpKUkKHmqbw22+uLzueAwKZrqd9rgd0bE9UqNlVIfV/mYhnLIWOrzh1pxDrik7uqQIqETNUxLHY4uOsursi+kRRd8Q4dHy5lyZSkjncESf8AuMdy5Zxy8FLr9IJT9Iv41RBrnGYefxqhCfOKlOoXPi0LUVIXyjshjo4pTOFPqJjkEmYP2RfmOyHM8AEAAk+7LXB5Epg+uLJEWxYwksM8HWqG61ZwTBJq4QKoFaoRUqAEFa4SUuCzFwiuZAGAqVcRXQe6PTtJ6NHqp7hHlmqXxFeqe6PU1J6NHqp7hHNn9HTh9mWfpFejpP4ivsqjEgI2/wDSIHzVJ/EV9kxiqUwuNcByPkKlEHCYMlMKJRHQkc7YCEQslEGwdHVl1QqlEMIAmXCiUQZKIWSIJgiUQslDRyEwqE2z6vfGMECYt+9OP9pj/h5v2pUVT74s29zOCNIyifppWgdJZXckwmT4spj+SE9MOKipz/3qpP8A98xohNGBXylMwgshQ7VOB3xbt1lOEVdUGN5uLL9tKZliedZiBpaYJmEuRl2ggx8++Gz3VykOatZKu38fvMWPQqJfydctaQpKwcZtivrD7NUNZGjgQVtbLqPfshxoz5pRSeonZCx82aXKobTNApEuWhVMZ4lBIQpCkpCgnzAsKLpIAF75bbxXKTTpmomIUhIMuYoJZywUSrCHNgHsBYBmyEaLP0kESjq59nbGTUp461FgFrdsrCwt1x0XaI0WaXpYJSCoOHAz57GJ2g0whwr9m4DWcCKzTS8TAi1oeKlBGWZ1auqJ3yUrgDRUybWqnTJtLLnJM4qScWApNsLlQIKcIQBswxa9G0SJS1zZoQZ60BAQgOmXLGQci99usnbDPcGsolLlEB3d9vTFgnqAfa33s1oo5ccCVyQVWkE2sARq1vF03M+h/wCY+6IuXoYCScWZD9GsN3xYaCRglpTsF+k3PvMJgg9VhzTTjQ5eKTvjIfRcwf8Aqpb/AOUIurxSN8FT0MtDtwq0nrxCb3BUejD5I4ZuosyyZJJVaxtcw+okFjZj1QtKosOd4cpDvcBgTfW2oc8eiecNlShBSpo5a4QXMt48a4xjpsyGsyZAzZxu2Vj2WHf74aTJ14AQ6l/fn0Ew3WuCrXCSlwAgrXCSlRylQmqAETqlcRXqnuj1XSejR6qe4R5QqjxFeqe6PV9J6NHqp7hHNn9HVh8My/8ASGHzdJ66vsKjGUiNo/SDS6KT11fZMY6lMPi+ImZ/qARL8dTwqlEClELJEWIAJlwqJXjng2eeoN1QoJdgXF3trHTBMAJfjx1wolEclMKYYwoVoMI5oPLRGCGly4ktGTDKmy5otgWCejJX+kmEZEiJKnpntCSfA8VyXDd7IdcmcPNmoA1MFJLhztKVN/lmKhXyGWDkx58tbZxdtDy/llCqmUfnJTFByLjK+pwSkn/GrZFUrKXEMN3TbnsWIYsxcZao8PNCpHs4Z3EnNEHFKAfMAg8+R7YUVR4jgPnDI7R080QugqpSGQoMh/OsGObM9xFim285SgBcLY4e1IuOmJJDtlTqdI4kqlk3BKSC+pWGKbwuKYcIdlMG6m74fVJK9JVCSpgVgpBJQ3EChne5b3xYq3e0n4AumMtdziSVFIUl3HGGz3g88XURHLg6loFJSmzvsII58ug9kH0pRqATZxmSGLcxvB9zdTwsoSqmSiVOk1HBMAwLJxOxuzdIyIzhDRW52s0iqYtEuVT05UuW4JC1ISSlQYWJJHnDK7Qqg7HckkmSO5uuHBheRS4+H3dsXTc9QCYjh1EkPYarHwOqKHuq0AqkSsglKcwHSE2HbkIue42XUGipgrip4JJKcLKL8Z1ObEu56YKhYkp0iwSEFasX0RkIfQlKNtnMzQpHTCOlHPKVidUeKQM1cUddn6g56ooe+DXBU6XKGSA5HuT2ccRdaqqCAqYogJlg55YtfUBZ+dWyMe0hpIzZq5pfjmz5tkl+drnnJjqwxuVnNmlUaAmzIazJsJzJ8Npk6Ow4xSZOhrMnQnMmwgtcAIZa3hFSoBaoTxxggqVCalbI4qgJYBUkKVhBIBUxOEOxLC5YXYQDHTiHOF8L2xM7anaz9EIqVAqMEJtAGEqk8RXqnuj1lSejR6qe4R5LqTxVdB7o9aUno0eqnuEc2b0dOHwzNN/4cSl9dX2TGQITGw7/AEOJS+ur7JjI0piuL4ksvyBSiFQj8IBKYdzKBaEoWpLJmAlB2gHCfeGipETlJF3fKzbXGfMz+6DJRBkJhQJggCpTBsMHCYMEwQCaUQ+ppEFkSofSZcK2MhWTTxL0VJlDSnRcRKyZ4THJkbOiKQ9pVGStMxOrMbR4+/bDndNo4KT8qk3Sq8xI1Ktxug/S9rWTDVdclg3WTBdG7pU0y7qCpa/OSHLfhfw5iEsbmqZ0RyKLK+qlCxiKiOg6+stc9OR2RK6K0ipFrlIYOp1OT+y7e4RJaV3NBQ4el48s3KBco24RmpN3w5jU4ZoiQpyMyPeTkOjxsjicXHhnWmpEZup0GF1Uqeh04mRMw3LuSkkkgNci/NGk6LUJUsBhzsln95vFZmTAwbaH2eNcOVypU/CJypgIDMFKwai5S7PZnh4S55FkuCE3dIp51RTKUpAWmaBMwhzwTG0wpyYtn+0dRMaLoSvQZaUpw4W4uFsLbBhsG2RWJu4eUpTheEAuAGAybULZC/T1v5u5yRLTiMyYgi7oWUkt0Z7LvF7JDHdpuaXVTZUtKgEzFjFa+AHEo4ibWcZG5A1xcZMvCABYDIDKCUS3QknMjXm2p/dC8GK9gk/R0JzFnzRmfcNvw/rHKm6k56zqHT8O6KZux3ZpkpVJknFNV5ys2fWfuGvozok5OkI5KKtjDd/ukSr/AMNKNg2Mg9BYnnF+j1rUWZNgi5huSSSS5JzJNyTzwgtcd8I6VRwTk5Owy5kILXALXCSlwwpylwmtUBjvCRVACCTBCY5ZveEyYwQ2LoyOb9GrWHfq15QmVRylW57a9V3t2a9Wt7Ex+PwhWw0cowQqjujUPdBCYVsZIJUniK6D3R63pPRo9VPcI8jVHmq6D3R65pPRo9VPcI58j5OnGuDON/fzaX1lfZMZMhMa1v7ebS+sr7JjKEiL4vic+X5BkphdIgqEwqkRYiCkQYCOEc8EUNCktEJQshbQTDqXDqSp4jhO5oWQotshWhkyWp6tKbk+4x0zSSTkk83gRGSyAdp90PEc+WzL+sLoQdRxnLVYBub4wtK0Yc1m2toKK0AWYQ2nVZJFyRshlFIVybJzRel1Up+ZLoGaSbHo2eNd4sUurpK03PAznBLWcj9pOSuno40ZwqvJLB2e5di3NCKp7Wfs8WiWTDGZXHmlA09W56ajJpic8SD/ANpvlsJhpNkEK4wKSdoIs/P1xSKDdlUySBLmEp2Lc9pz7TFmpd8yoCePJQroLe5o4pfRv0dkfqk/JM0ylhuM2eVxn+Puh3NQeKgkElit/d8bRCeUwa6UPzNCUzfRmfQp0j/m/rCL6WQ//RA0GXMsAATYam74aaR0tLkpKp0xKQNQPuJ/p1xmlfu+qpgICkoB/ZDn4e6K3U1KlnEtSlnaov2bOqOqOB+znlnXot+6LfDVNBl04wIyxNf/AJQe8jq1xTFr53JuTclzm5OZgq5kN1zI6YxUfBzSk5eRRU2EFrgq1wkVQwoeYSLHVq54RUuOUfu94ce4wQqf+vXACATBcUApUFKoAQFKgZ60lRKQQnUCcRHSWD9kJkwRSoVsajiYIoxxMEJhWxkgT48dnbBSrx46PdBpZTiGPFh14SArKzEggXbVCDxNsokBPVxVdB7o9e0no0eqnuEeQJ5seg90ev6T0aPVT3CJSKxM639fNpfWV9kxlaExqu/mOLS+sr7JjLZYjqw/E5c3yF5U0gEBr5nWzM3R8BAgQRMKzJbYbpOIPYu1yGVsNn6CIsRCwanpVzZiZctJXMWWSlNyTn3XJOTElmgjxdt7v5mm0lWAAzZEnDLe+E4VLPUSEezAk6VmitTobjeurf8A25Wz8GJvH7MLP1tzxByNGzTO4AS1cNiwcGzKxC7EHmu+TXyvEbJrJiJgnJWoTQcQmPxsebk63Ob5uY1rTGmZVNpCgrZiWFTTKEwi+H0ZSphctjwnW3Q0K3JfcdRT58Faqt76plS1rUZHzaStSRN4wSA5thbIbYq5L3yiyad3BrQF1VPMRVSCVLK0F5gBcnEB5zayC/MIq/C64MXfuxZKvVE3pHQU2nlypisBlzg6FoViBsCxLBixduY7IJXaInJpkVK8CZUw4UAqONRuLJa4ZJLvkO2wbhiNIU07R83EEpabKmJD4ONxgDkHcttCl7Ihd8HTXC1ZlBJRKpHky5ZDMAwUpufCG/wpTtgKTvSFxVav9ZCSElSkpSLrUlIfJ1Fh7zD/AHR7nZ9CUJnBLzAopKFYgyWCrsLjEO2Ge59ZXWUqdtRI/wCqkn3Rf93p+VUtWR59BVdJMpaUP0AFZP8AlRpSakkZRTTZTdz+5SorETFyAjDLIBxqKQS2IgMC9u8dUJKQVZa417cQPkwoqPJc6ROqZ17gqKBLBHqlQ/y4p+5rc7JFPOqqor4CQoICEFlLmWDPqDqSM9ZuALhT83+AuHCr8kBKkgaoMqbFnVoilq6SfOo0zJM2mGJcpazMCkMS4JcuyVNzpZrgww3R6GlSaKgnIBC6hBVMJUSCcKDYHLM5Q2tC6WQipobnv0am6NfuhJUy3jxqiy1+5+Sik0bNAVjqpqUzeMWKSWLD6PVEjpjRGi6Os+TzkVEzGUZLKUygrCkOQoKWXdZd2BDc41obQyihRJAAJJyADknmAhGatiRcMSCCGIIsQRqIjSdzWhpNDps06gtaiMVMvEwSkyppWJgtiLApFtTxUt0NZQfLSRJqEy0zaj5SOEBUteI4TLJJCRjBfKyoGq2bTSv70QCqg4WtnnrL4bE7HSD0vD+o3OTUUKK0mWZU1ZQAFOsEFQchmzQci+W0taJe5Snq6WpXJo6ujmyJfCIM5UxUuaAFHCDMs/F1ZYgb3EQWntASpOhaWrSrHNmz1BSkrUUYcM9TYTYLHBoSWGaTG1XwNoZWFLgijGkbrNAaJ0bUBE+XUzUzEhQQiYoCUgcUqUrGFrJLlnZk5batvg7mE0FYZUtRVKmS0zJZNyEqKklJP0mKSx2EO5BJymmZwaGG57c7OrpxkyMHCBBXx1YRhSUpNwDfjizREKqHGLUQMhqa1uiL7vJq/wBpr/4Wb/1JEZzIVxE+qO6BfNBcf0pk/ui3KzqJNOqcZZFTLMxGBWIgDCWVYalpuHGey8KTmLf02NF50xuGSpWh5NMVJmaQkYphUtS0hkSpqiEk2CQqYoJDB2yzhxM0doVFYKBUqrKsYkmr4Yj54nA4lg4Wx8V8LOMiLwmsfbM6KoI8aNoLewlqr9IUVQo/MSMcmcHAGLzJikJIxsCHTk6SI7QO5zROkkT5FGmplVMmUZkubNW4mgWxKQCUgElLgJBAWGhHMZYzNngpMEC3AO0RyoDYUgcUEJgCYKVQox00uD0HuJj2DSejR6qe4R46m5Ho+6PYtJ6NHqp7hCSHRne/l5tN6yvsmMuRGpb+OVK+WNXcdVn7YyxOXZ9/jqjrw/E5M3yYri2v4/CAxwm8Cgi7vlxWIF3GdrhnsGu19tiBypkWfe+3QypC59PVf7tWS+DWrUk8YAnYCFqBIy4pyBIquKEzAatUFOnZfpe9mQp5lXSfJHBM8TOMZd8h5oJB2kAsb5E2n69Gla5MqTNlyZMmUUyFTeKlZBS4GsYrNmWlu12jPgkO7CDKD5wNL8tjal4SNR3NaNOiFTqirqJGBUpSUyJSytU1bgpLEC4YgWPnlyA75hwjDoEFSkDJhBHgpVyBu+EaBXVv9m6NlyZMxIrKtQmTloUlRlpQykocOHBYNkXmbYJu3Eutp5GkZRQmYoCXVSgRiCxxQtncgEYXa4KDYAxR5MqHKZY5oCh79hc74JjcOhI0hSlRAAmAkksAwJzOVxFr0PpSUrSmkJM5SRT1nDS1KxAB0lQScWQ4vCMdpEZ60KhDJC3R5zYDc2ALlLNh1RpRs0XRoOh90SZunjNKkiX85LQSQAEIQoJY7CUlQ9aENE1Euopa3RxmolTTULmSFLLIW0wHDi2ug9SgQCxigLW58d0JKVC6F/H7B1f3+5olNJToqjq+GmylVNUjg5cqWrGyWUMarBg6yTq4oAcloFejxpLRVGmRNkpm0jomImrwcVsLuASHwpULMxOsNGbKWNQA6Bzk32558whNbHNuuNp93yFS9ejS90VRJFHomXKnomiTUpSpSSACUqKVKAzwYgWVkQx1xDb5dUlWlVKSpKk/M3BBGSdYLbYpRMFNubmjKNGcrNa0zpqVL3SU80zEcFwQSV4hhBUiekOp2HGUkczw10JoiXRabxVUynKZ/wApXTKCsQExUxJRjcAIVhWsC9zYHKMtBGWQ5g/ucd8ECLZBteTa/gYGj19qG18+Pdmzbn/lMk1qdIV0qZOm06+DlCdiDBwpYSQEywSpISAATfYYo+m6lKtzNGkKTj+VTiUAjEAfld8IuBcatYimsBYADmaAKhsv4zjKNOxtZd9++pTM0gShSVj5LLDpIUHxzrONdxC2/FUomVdNgUlbUqAcJCr45hItrjP8Vm1fHPuHZCZYZQEqr7Gcrsv+8tUpRpJZWpKAaWaHUoJDmZJYOdcMarernypKlmr0eoSpZUQmeoqOEEkAYLkswy1RTJqcgWYscwdouzsc7G/NcQRUsO7DqSO3myhH5sZcqmazpTdPKpZu52oUoKTIpSJoSQpSQuTKlKcC7pxEtmcJhCdveJVpA1qayk/s9U/5SZvCjFhx8KpDMz4nS72F87RlQDZWeCFId2D9ETaKJm2bmN2Mqr0vpOeFJRJNKESitkFSUlnZR1qxEDNiHAMVLeMq0or5ipi0pBo5gdSgkEmZJs51xn6gDnAKAOcLQ1gSjxR0CBxQUmBwsAp03JDZkNhLkbDittwq2RgHTJjkks5JNg1y+TZC+QtYbII8c8FeMECYbHoj2NSejR6qe4R45nLcZAMGsG6ztPPHsak9Gj1U9whWMiu7424qZpBMoSlpSZZJOIEu4bVFIG8rVcrK7D8Y2qOho5JRVISWOMnbMX8i9U3pZXYfjAeRaq5WV2H4xtMdDb0+xdiHRi3kWquVldh+MFG8nVctK7D8Y2uOjb0+zbEOjFRvK1XKyuxXxgDvKVfLSexXxja46BvT7Nsw6MTG8jVctK7FfGDp3lakf3srsMbTHRt6fYdmHRjQ3mqrlZXYYHyOVXKSuwxskdG3p9m2YdGN+Ryq5WV74A7zdVysrsMbLHRt6ZtmHRjB3marlZXYfjBTvLVfLSuw/GNpjo29M2zAxQ7ydXy0rsPxgFbydWf76Ts80++9+mNsjo29Ps2zDoxI7yFVy0rsPxgp3j6rlpPYr4xt8dG3Z9m2odGH+Q2r5aT2K+MB5DKvlpXsq+MbjHQN2XYdqPRhp3iqtm4eV2K6tfT2wQ7w9Xy8r2VfGN1jo25I23HowlW8LV2afJ5+KrNzz2sw6oJ5A6vl5Psq/mjeY6BuSDoiYN5Aqvl5Psq/mgp3gKv94k+yr+aN7joGth0owT9X+r5eT7Kv5oD9X2r/AHiT7Kv5o3yOgamGkYF+r5V/vEn2FfzQH6vdX+8SfYP80b9HRrZqMA/V6q/3iT7Kv5o79Xmr/eJPsq/mjf46NYaPP/6vFX+8SfZV/NHfq8Vf7xJ9lXxj0BHRrNR5/wD1dqo/+Ylewr4xu0mlKUpGwAdgh1HQD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http://the-digital-reader.com/wp-content/uploads/2012/10/microsoft-windows-8-logo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43" y="4005800"/>
            <a:ext cx="2514108" cy="1258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6" name="Picture 14" descr="https://encrypted-tbn3.gstatic.com/images?q=tbn:ANd9GcT61Az77NtiuqqeK6QeO6UIUH_FSI1gs1OshcJnhwXYCyOY7cL1kw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5619"/>
          <a:stretch/>
        </p:blipFill>
        <p:spPr bwMode="auto">
          <a:xfrm>
            <a:off x="4243028" y="3032026"/>
            <a:ext cx="1230952" cy="631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data:image/jpeg;base64,/9j/4AAQSkZJRgABAQAAAQABAAD/2wCEAAkGBxQQEBUUEBQUFhUVFRQYFxgXFxUVGBccGBcXGhcYFhYeHCgiGBolHxkWITEhJSkrLi4uGB8zODMtNygtLisBCgoKDg0OGhAQGzckICQ0MjcsLTc3NDQyLjI3NCwyLywyNzQyLDQtNyw0NDcrLS4sNywsLDAsLywsNyw0LCwsLP/AABEIAKkBKgMBIgACEQEDEQH/xAAcAAACAgMBAQAAAAAAAAAAAAAABgQFAQMHAgj/xABIEAACAQMCBAMFBQQHBgQHAAABAgMABBESIQUGEzEiQVEHMmFxgRQjQpGhM1JisTVyc7LB0fAWFyQ0kuEVgtLxQ1NUdJOis//EABoBAQADAQEBAAAAAAAAAAAAAAADBAUCAQb/xAA0EQACAgIBAgQEBQMDBQAAAAAAAQIDBBExEiEFE0FRFGFxoSIygbHwkdHhFcHxBiMzUmL/2gAMAwEAAhEDEQA/AO4UUUUAUUUUAUVjNKPFufIYWZI0aRlJB/AoI7jJ3/So7boVrc3ompx7LpdNa2xvormU3tCuCfBHEo+Opv1yK38L57neaNJEiw7qpIDDGSBn3jVVeI0N62XpeD5UYuTX3HXjnGobOMyXDhVzgdyWPooG5NJ8HtZtGfDRzouffKqQPiVVicfIGlj20XDm9iQ50LCGX0yzMGPz8KiufUtyZRlpGt4d4JTdjqyxvcvsfUVndJMivGwZGAKsDkEHzFb8Vzn2KXDNaTIc6Ul8Pw1KCwH13+tdGq3XLqipHzuXR5F0qt70FGKKK7K4UUUUAYooooAooooAxRUK/wCKwwaRLIqls6V3LNjGdKjc4yO3rS3/ALQm7zGW+x+LvKJkZ19FYqi75HuOT33FAN7uFGSQB6naq+647BG4QvqdlLBI1eVyAcEhEDHAO2aWrv7NoKyRStoZQJIme5QudlGXJDN4hs6kb9zWbxHCLE8NujPvHLCSrochQ/TCgA7gbOQc7+HOAL5OYUZyqxTsVAJ+7IIB7ExsQ4Hf8O+NqwOMsxYJCcgkKrloXfTjJRXQAjcb5xVf9jaTTBJI0nTJDSHQszHAbQrgDTgFQWUAnI7YJOnh9hA7YuWeVgpkWKd2lWMDKkKre867gscsCfIGgLQcdxq6iqrIoZkLaXXtnIIC43OGB0nHeoNxzXIo1R26yqSFzHNkqSduohjDLkYIwGznbyzDn4ZC8EkhL5jUMiLcTIsGoAghlfKjBBJG2AcD13wcMhWJhI/WmTEbHUIjk6Qq4T3UJKnLajvkk0Bvk5vCqjGCQrIcK6NGYyQNwWYqU38PiA32ON68S87xwuUuoZ4TgH3Vm2PqsTM6/Mrp+NabXhcccLOpZ9bqmhWRYXbUFBK7gZOMsfEcfIVCbh2FRASQxIRI1LKNiSI2Zw3TGPxEDyAAOKAZOD802l2MwTo2O6nMbqfRkcBgfmKua5LxbhSCVFRRKQowNBeVV1YeN3XKlf4t9wM9s15sTcRnNjcSJGzMoRtIQPnYFG1KuSNOARnOQPOgOuUVzrhvP1xG2L63HTBAeWLI0ZGzNGSQynB3ViRg7HvTxwzi0Fyuq3ljkX1Rg2Pnjt9aAm0UUUAUUUUAUUUUAVD4nxBIIy7n5DzJ9BUtjtXOuPcSNxKT+BchR8PX61Q8QzFjV7XL4LeHjO+evRcl3wPmJpJysuAH9wfukeWfPNUHtF4L05BcIPC+z/BvI/X+Y+NQlODkbEbiugQRi8tAsyka1ww7H+sP5isvBulmVSqs7td0zUt1g3xuhxw0carKtggg7g5H0rr1rylaRjHRVvi+WP60XfKVpIMdFV+KZU/pUn+lW63tbLj8fob10vQr8QsYeO2yeMR3UQ+ffuCPNDgHbtSvB7Kbwvh2hVP3gxb8lwKvOYeT5LX72BmdF322dPjt3HxFUL8YuGXSZ5SPTW3+dSTyPLerod/3JMVWuD+EtXR7Nd0dU5V4XDZwCCBgwQnWcgkudyWx2Pbby2q7rjnKnGjaXAJP3bkCQfA9m+Y/zrsKtkbVoYmRG6HZa16GB4liWY9v43vfffv7nqiiirZnhRRRQBRRXiWQKpZiAFBJJOAABkknyFAezS/PxhrhXS0GMh1EzNGqqw1LqRDkvhh5qAfU1D4hdT3Z+7ULahW1B5Ps8kx3AAIUskR/8pPy70/Dyl1LMsVnYqsETorL0pSZCCEQnp4C7E7En3c96A3xSvpbXbSSSKVRZlvGdWdu3TbUGTyLAAYHr2qdbcNQXKi4keRkRQpnYsrPoBZ9B8AbxYAA2w/0hPexJbLDFHLhWV1aNR0wEYsMtqwAQMMMgnU3xpJ5ajuLq4dLZriJhnqSl1nh0KTgTdQZkbttg7McEb0A6X3FhaxBBGD0sMRGVYhlyCWQbmJsu2sdjnIyKpb3mdpyrW2JtYRERJOlNjVqC6SP2inOl1Ok43yKiJyuvTivLtENwXZk6amKNUQHSJFBAIZimQxwASNt6dFu7NrhZiyI6RgMQqgAHfLSL7oyq7k48JGd6AUIRfXMTuzKyRk5a4UwXDkMyhcxYCurDSGGckkDY1fQ8AdEWOS5M1zMxcmQq0cWCEyh0ghlyqDGNR7jviPxviElogjXEqZjcaCplfp+MOi9nBIVmX3vewCDkKvE+dJ7l1SOB2j1ayrK2Njl1EgXCoDpKuRqU6exoB44dy6iyiJLmQrEWRv2QdmwJGiB0jEQWQbYJ8WxGN48fL0czOTO62yRkDVpMyRjIIMxXIiI1EBssBvkZACnfX9yqxzQvKBLpI+0RgsWGoLhh+0IBKB1yzLpyO1Yv/tdrDqeNIzINVxGjpkehkjBGWYHBA1Z1ZOM0A42Nj0ImnnmdYQxYRjBmYtjppMQMNIMrjA1ZxliRkwJuE3qxGVLlQ8bM3j/AGSghw2ZMhc74YKuB5HtVFdXt7FCkuWVpsSuoUSHKmPpvJB70UpAQ7bHSe2cVCveb7iF1DRs2WV3TSQhdZNWEbJBUjBwdwc59aAJuLXoiBuYAodgoyzR9XTqbSzhiFxq2yMZ2x6Rm5htngk+0KuvqENqOXQEARsrjHZgw1JuMg9qsLzm1JFkhLa+oPBrIdmL5yDHjwsOxx6fKoNrx1VYOkESQiXpsgxEBqBTY51DTqBJxnwketAeHlMEbSLK2kxQlyrNHmNjpdxHnDZYxZB7ZJ8602N4bOeK5iymGKLKPFHKu2YpgNK+FWyNIGAB86zx7TEEiyDE7P4VLAbnVKGIw2k4j2O3pio3D7hOk0YdjHBqwj6t3aVzjJGrTp74HcfmB2vkjmleIwuWCpNDI0cqA5GV/GnmUbuDTJXAOWuYWtb1JUJSIMkU6EZH30sYRS2B4lXW/YEBcedd+FAZooooAqJecSih/ayIn9ZgKzxG66UMkh/AjN+QJrid5dPM5klJZmOSf8B6D4VSzMzyEklts0/DvDnlttvSR2G+uOvbv9mZXJGAVYH57+uK56ykHBGCNiPSqzl/ib206OhOCwDjyZScHIpw5xtgk4YfjXJ+Y2z/ACrD8Ql8TV53Dj2a+pp1Y7w7vJ5Uu6f0NHLPDhPN4h4E3PxPkP8AXpXQAKXOSIx0XPmXx+QH+dMla3hNMa8dSXL7mP4ja53tPhBRRRWmUTyy5rkvO3Bha3PgGI5AWUeh/Ev8j9a65VPzBwCO9VVkLLoJIK4zuMEbg1UzMfzq9Ln0NDw3L+Gu6n+V8nG667yRfdayjJ3ZMof/AC9v0xVX/u7g/wDmzf8A6f8Apq94BwRbONkRmYM2rxY22A8h8Kp4OLdTZuXDNDxXPx8mpKHKfsW1FFFa58+FFFeZHCgkkAAZJOwA9SaAxLIEBZiAACSSQAAO5J8hSTx7jLShxLBI1qfCo1xxi4XRks2p1cx5yukDfG5wcVG5j49BdOVe7MENuxZiqGTqnSCH91k6a+RIOSCcDAznhNm1+ZWlaYhYAkYmyBKZFfEjKUXKjw48I31HHagKu14Ul3FBcSwQxQO5kSPpJ1XEaSSpjHkxQNoyxZc5xk1L5k4jGCi2WVbVDGip9zhlZkUocYAxJgjSfwY3qRx/m6OBCkgVcFcrLDJIISukHeMFWUb4II+e1VnBrVrrqS9S6Zh97GiGURN0mgfYMF7szLoJwdO3Y0Biy5XDX0UnEGjkWaNiQSZOo4KRx+PSg/G2FC9hmmjhbQ2xngii6ZZnICoP4hkjbUuMbDOc/Gl/jXNKuEjtShmiGkIjtkjGSrxeGSNhoB293tvnBVnvLviqOkVsdcTIv3s7MFOGJ0+DVhV3OW8xknOCBe8a5ijEbW6M6FTlCI5JCDjB6JTxgHLDBXsPTeqFeG3dxG5t93hJPUkWWB1wgL6BoXBwVwxAJ1j0NTbKzh4ekFxJJrZVVHUTlnGyFpOmx91iHHhGcOD2zU695vmaeY2qxYlC61mBABxpx28WY1G3ljOcHFATY+CRx9Oe6kWQaJHmzCi56OAxUgAjLaTnGdIJz51p4lx6wsJy9m8JaRAR03BBAVww1b4bJU47kAfu1X/ZGYCaa50yxiOYWwd9QDeBQ/iJdmBORjYN5dqT7CKzWaWY/fIFXREMfjLI7iN/JV30nPiYE7LQDBec8sxtxAuoRCFpQS3hERA04/EHKqQRnc77jc4lzkktyjrFFNE8qSGMpL1chtXSdD4SwxnUMgnHalye9tlWONBII3kDSMVdmQAlQpUg7IpJAGxJyN8YiR8YiSY/dhBGGEaxkBCrl2cgjv4dAwD5n5UA6LzZcPPKzQJpWKZhcIQVjZl8LyK2ChxkAbHxnANJf/itzNKyAlEZcgaCykjOlVwoIBOdz8M4xUufio6KyMWIklZwikMTjSqIVzlVVQSD56yfPeNex61Ems6iFxnUxzlsoTkkHA7jfcUBNlvJrZtEiwrK4VVQbviRgFYljlcEHK+Wd6opLpkR4HOkbkEAncnfUTtnz8J71Mv7d5jCEbryzpiMKGdydOCQCfCwIYZPoTTJwP2Q39xGzXMiW5O6q46rHbzCthPnudztQCxw5lkj6cpdtW2pfCQM9we5zjGN+/wq94Lw+MyB+tEjwSCQJolleVWLtusZOCoTOkg9idhvVZY8C6dx0JpTG0btrA7ZVc5Ukj7snSN/idqspuBNaXUJRZ5ftLEAiLw6mUiRFkz5DIOQMd/KgK7mHh4YmSHS0ZTpgyMWEkiwjqylMZJXU2DjAKkAZG/0tw+XXDG37yI2/wAVBr5tltDK7KgQqbiIxAu2As2VhXSR7gyMqcHcDevpeJcAD0GPyoD3RRRQGm5gEiMjbhlKn5EYNcg4zy5PbOQUZlz4XVSwI8s47H4Guy1jFVcrEjelvs0XsHPniNuK2nyjlPK3LEs0qvKjJEpDEsCpbBzgA7/Wrbme+E0/hOVQaQfU+ZHw/wAqeOIW/UidAcalIzXMpIypKsMEEgj0IrC8Tr+HqVUeHy/p6GrjZDy7nbPmPC/3Gnke6H3kZ77MP5H/AApsFcvsrkxSK691P5+oNdG4beiaNXAIB8j+tXfBspTq8p8x/Yz/ABPHcLPM9H+5LooFYJraMwzXMfbDx94TDDBI6P4pHKMVOPdUHB7E6v8Appz5o5lhsIS8reI50Rj3nPwHp6nsK+fuM8Tku53mlOWc5+AHYKPgBtVXJtSj0rk3vA8CVtvmzX4V92bf9obv/wCquP8A8sn+ddh9k8ksli0k8juXlbSXYscKAu2fLINcQtoGkdUQZZ2CqPUk4Ar6T5e4YLS1igH/AMNACfU/iP1OaixOpybZf/6gdVdUa4pJt/ZFlRRRV8+SA0jcz8QM7AxXVtDDFqLdcK6ysp2KR9RdSqQRljpyMgHANX/G+IN4obcqJMDW7MFWFT3JYg+MjOkYPqdu/P5rcXMn2fhltZK4Gqe4IWbOonSVuNGp5W0uSSM+ZOaAsuESy8XinWSdZY0VQqpC1vFK/j05YszSIGRd1bSdwQa2cc5migVW1lXI0MXngtyygMUMsco1jAJHhXVknuKqeYuNrDbR9FXR4lSIKJIk2TIQL94HjmGt0KgZJYjB8JqLBBPYPcS3HSa4Fozxhp5Jmiw0S+OVgMEa8hVHfO51ZoCLc8HUfYri6kIWeVS0QCRxhJJ1VNaKivI2kgMXP4jnGNL6f9oZI5boNkhZFiYZn3cSMGjXS6hsZzjy3J2bfRytwqTikPDYQWKwPNLLJv4Yxckxqx/Ez6ZAMEnz7Dez5z4bFLdiCHAig6+dRJMk0ziSdi37oygz3zkDGmgKleEx/azNOOq0RiYoFDF8lyTpZmOFwWwvfAG/arC95pRX/wCChjU6QjxgtbySMcDMTYV4ydKhg6FTpHpuk2oa0ulwXETOvUXOSQNOnU3fVlgcDBxkbkUxW7D7T1SDGImY6XR9fiRyz9xrCl1PyY7HTQECdAxTWW6SyHwS9NkiJB7PozpLqfEABk7+omz8eMQZdJdNRYsBnGQAdx4kYKB4wMEY7kb19xMJpSIeoDLJJ4ySANJJl31asfNfUZGKrOBcGa7uobKBwz9R2kYj7sLGSQxKsdYx6k7sN6A1c0XUjtrYBWkIYsNnddO2tzjL4AOcZ33ydqr+CxB31OyqsYGrtrbVsiqRuzn4DsCTkiu8cP8AZXZxHq3rvctpOrqNpiHyQHIUehY+vkKuxxjh9oiiFYtKbKsSINAPmCcAD45oDh01rFEdU1s8aLnETxymSV2A0aydwvdguewx57VfFElWXU8YBKkglQMoMDEaAYBwVxt4QR23rsftB4vFdQwdNW1x3MTgMVTIOUYagx76v9GkriPBnu1VoVEaFHwRkoW2BByCF3bGdtyM7ZyBR8Gt42YsmrS4lYiMgKuNLqmQCS+MA6e2c7Dernihjjn19OIGKNIzH7hjzGAQkgbVLJnYOATggHOcmt4XeGCz+ytHiSK7aaM43GpAhVyTho3Bdcj0ro/Ltsl9CxsnWMrlAJUVgwwUx0dmRNOrBzuWO2woDnvKcyQcbsxqVo2kYxusZjA6ihRHpYnTpK6cAnH7x8voaaWQMNMasm2Trww338OnBH1pB4/yJJdgIEgieMK0Uyqo8SnHjIUN4hhsbgFTuDiq+05+mR3gmjklkjCJN+zUByMMVyVYgkd8UAwe0DlyO5IeKVIrwoyRljtICD4XG5HmQ47fEbVQ8i8ReASQX8ZSa3KspZkdSwQg9PuwJV9yuch81ovOOdVA4ZwQd1Mi5DeYB1Zxt2PptS3xOwuJitzEMOutfGB4lBO+NtXzHcOfPFATeER54jaBkOiW6LhNgsWNc2ANAPvIp8R/ANq7XFfRM2lZI2b0DqT+QNcbaSO3u7HoiQO0sGpWEkUiyMwWVOkygMmDr1b7p3OQa6pLwx1/ZnIwc7sm/fOzDOfpigLmiqexa4RwrozJjGfB4T3yWMxYjuMafMVb0BmiiigA0p82cGJzNGP64H94f402Vgiq+VjQyK3CRNRfKmanE5nwuyM8qoPPufQDuf8AXrV37QOYBw6zCQnEsg0RY/CAPE/0H6kUy2vDo4nZkUAv3/7DyrhvtGmuZb13uIpI0Hhj1A6QoO2GGxJ7/Ws/GxPg6n6yfqbWK45+VFS7Rj317/z9iXY+1C+jADGKXHm6EH81I/lRfe1C+kGFMUXxRMt9CxI/SkmvcMZdgq7sxCgepJwK986zjZ9I/DMNPrdaLC3trm/mOgSTynuT4iB/Ex2UfkKvJfZtxAJq6SH+ESLq/wAv1ro0cKcJtY4IAOowy7kbk+bH132A8gKrU45cBs9VvkcEflUF+VRRPontv116GYvEMmzvjxSguN+v9iN7MOSnhf7VdppcZEUbd18i7fHyHw3866fiqzgPEvtEWojDA4YD19R8DVpWvjuDrThwz5nNvtuucrefb2ConE+IJbprkPmABtlmPZRnzP5DudhUomk3mDjLK8hkiJiiUlGIgMZICnqkyOusgkhVU7aTnuBU5UK3jk0NuCnUkaW6cuMShlV3IDEBAC4QY3YYCqN/KvLRQW1sZ7cyrmQxSq0p6rOjtpdHOrBB6nhOFKuc4wKzwmBY55bi6jjJngCxiEIZDGzN1cBQNTe6SqliB5mlPnK+WSRzFlY4pInmJEQkdX1bEqutf2bLgsCe/bNAVHMfFnuJWe3K/d9N5ZJG6rDOTpcDAUeA7DV37jIphtOHS8X4g8gidLaW0gSR8gDTOkErqrZBfZWUEA+I79sVH4Hyf9tvrtbfSlqFSJ/Qq7JJoUqd3CAb5wC53NdgJgtEwAkYP4VAGfLsO/YUB4sbW2soxHCsUKD8K4XOABk+bHHn3rmfNvKsVxePNbzqiudUgkic6GI8TRtjIVsAlce9vnemvjUwkYspgTBGQ4YMRgbkY8e+PljHzrmtftOsQFiSoC+4BnxHYhCfhqJ/KgOTcRsHtbqOPWnUkkLq0TltOMFSVKqVIIUjIwdJ9draGeH7BcGdi8ju3jJKPp26PSjCZYA5B0acEZO1brzhEtnM63i/emRijHUInXOxWTGGbScac5GjGKueVuTxexs6BTGdS6iSB3xpRQcLtvnG31oBN4RwdrmR44gLZchvvFk1BdgcldTa2Jb577+VOXBEj4cuq0wrlVDyMjNKwG2AHC6VzvhU8tye9RrflpEkKESxBpFRS0oOo79N2IQMIm06dZ8/yq54Hy3azzG2lMkc0R1GNgAXXOdmGzDHZhjI8gQaAh3fHLqTPUecK2dtxtjOy6tx2+hqrg4O7lfA7HLHxFd89zpPfPxrr9vb2dtpZFiVvdUjDO23Yd2Y4zXq748sYJZWUZG8mIge241bnAycd9jQHLm5fllQp0pVDEHV4nHfuF1EEjbviqDjN3f8OjEcizrCudOpAsLElDpTB21Ybw5J3OPWu8w8Xhf3XzgZxhsn5DGW+maW+P2FxLKZ7csyhCFBZ4XQjGyK0bq4Y75KBhg7kEAAco4uNNxbz6Xke6SHUxPgR5JA0qxRjtGFPSGD7y98qc23OnDpOHyW8qyCGZlGGj6YwA41qQzBzgMMHDDcjAzmmW15Subm9hnnGiOORZJCzO7uY94wpbB79/AigZwMnNO3Fkjn+7lt0nUeRMLHt3Csc5/KgMcsX8s8JM4TUrEa4z4JRsQ6qfEh3wVbcEHuMGub+0Non4rEtvG7ylSJxFuZBp8IKj8SkrlvIMKcr/keyRdcZlswMajbSvACO2GUeE+Q7Z9K3cs8MsbIt9nUh3zrllLs7HOcGSTfuScfOgKDhXI8xkV55AkStqMe7O3h8zqKqQfn2O1PNjFboAsQj7bBdJ7bVKlRGGWCkY8wCN696AcHA27bDb5UBkoNtu3b4fL0r0KKKAKKKKAKKKKAKKKKAK8SxhhhgCD5EAj8q90UBRz8pWTnLWsBProUfyrNtypZRMGjtoQwOQdAJBHYgntV2KK56I+xL59utdT19RO52tSHST8OnSfgQSRn55/SliuqTRBwVYAg9wdwark5ftw2emPqSR+WcVhZvhErrXZCXPJpYviSqr6JLjggcl2pSJnbYORj5Dz/ANelMlYVcdq8XEyxqWchVUEkkgAAdySewrYxqVTUq16Gbda7bHN+pSc23LmPoW+etLjddWUj1ASyHTuAFyBjfJGPUIN/Ilzd9BnjAgibLfZ1iC6BmNCzM+hQ2GOQDpBPbevfGeYTNIhWEme48CaoBlVL/drqdgSniyzaWXLHGdqrbtl4TYdCZUZ0eeR2RtDrLltJij7srRt6FQAdWBU5EU3N3G7ia2kgXWYAxOk9PV72dKuDllDHv/CMgb0cChN3M0LqTboLQv09Iyqo+FRcggsFCkjtk9s5rQnDJ57iVNUhc28RZtJbTqKuBGAqhFyWGDjOnO9dJ4Py3Gv3dumEPiyzaskBQWLKPCxCgfTagJ0E7W8fTsYhGmMr3kbOMZYkkE7YwW8u9e7S0u7jaVwUIOSwwASd9KqPeHlvtV9YcJVVHUAZu+4BAP8ADsM/WrHIFAUvCOWYoTrf72XOdb5ONsYjUk6B8B6mp9xfrCwQpJ2zlInZQPQlVwD8K2urs3fSo04I3Y4OSDkYAPb1+IqDxFNco6QUyICCSMhNWk752ycDb3sH40BKe6jdMsCVJxhkby9VK5HzIxVDByxCzSSWhntDKMMYSiJJn8Yi8S6v4sA1uhZndhLMruBsIfuioz8ZfF5DOPKvBEa6hGJS+OzvJ0yc/iZCVZsZOM5PwoCDPyOml0FwSWgaEGVVckFgwDgEB0U6tK4GnWcEbYs7DlhYbtJ1bIS3aIKc5GplOQf3djhfLUcYG1RbfVpwpbJOVMcaFU3zsCu31qZw9Xt1cTTv4jlWnZGIJ8lwBkYHbNAXiQqDkKoJ8wAD+dV/E4BKw8EmUOzBYypzg4w5wRkDy8u9ZsyHB/4nqZP4emuMj3RgZ/M5qWIlQDdzjJ3ZmJ9fiR8KAgiGYyK7HKqvu5C6mwd2GDpxnyPzzW65aUgHwJg/v9xj1aPapRUHJ1MB+WPltWYyuNiMd++frQEOZHIILZUgg5ZBsR39yvENgNtOQMncMAR8QVG/pg+lWmKAuKAgPwtSuNjkANqBdW/rKx3+eaLfhmgghgfX7uIZ27AqowPzqwooCKLZgcK+F8gFGR6gHtj4YrDWIYDqEuR5nb6jTgA/EVLooDVDAF7FvLuzN2+ZNbaKKAKKKKAKKKKAKKKKAKKKKAKKKKAKKKKAKT+cuINkaCOlbtqnJR3XVo1RAqpGvScMVJA9zfyM3mvmlbPTFEOrcyY0RKruQCwUySKgLCNc52G+Medcun4fJd3ZmaFmtoXeSaVxOnVYDDt9ndsKokXBUKMAH3j2AtraZHtZLuVS1xK4aJYlMRZSxOvQupjnSwJy+nGxUUvc7ydSN+i8rgQRBhJMszrrmCrEqAbA9MHJOWElbOZONGaNugx6TdOKRke4jQNPnL9NtIZtKsdkA38zg1O5U5Slury5cNJHG8h8YAUBI8iFdB7vp0sPIAg96Av+WrJ5WwmnUwg6+QNUZSIKurLEntsAR7x2G5p/s7QW8ew1N3Yhd2PyH6ele+F8MitowkKBVHf1Y4xqZu7Nt3O9TMUBGId+/gG+2xb4b9h8t/nWZpkiGWOMnbuSxPkAN2PfYVIrW0ClgxA1AEA+YBxnHpnA/KgIy3MjDaMr2xqxnz7qD8vPO9eG4WsmesWbJBIzpXIxjAHpjYnJqwooDSbZdOkDA/h8J+hHavEVjGragMtv4mJYjPcAknA+VSaKA0S2cbHLIpPqQM/nXiDh8UbFkRQx2LADVj01d8VKooDxJEre8AfmAa8w26pnQoGe+BittFAFeXjDDBGQfUZr1RQHmOMKMKAAOwGwHyFeqKKAKKKKAKKKKAKKKKAKKKKAKKKKAKKKxQGaKxWaAKKKxQGTS3zZzVHZlIsjrTB+nqZERdIGXkdyFCqWXbOTnYGonMHNgxotG1A61knRJJkhIwoUBPflLHAUHYg59CmW0D27MjP0o42hSSUwRpc3Gwc9aXqO/i8K9lyWxt2oDfb38gKQwXsLrK+bu4to2knkbTl8TZKlsYAWNSVUbBQAKV+YZB147a2DmJWiiEkgljKq0hZh0mbDuoYNrYAnIyM71njPF/uVsogyW8jzyF4wCXjjZnLFGUukmokE5OSox5ivXJHJ9xeoqEKkSSO7OS7DU+nOCpAlYBVXBOBuT2AIEnlHlGS8La2YLJOs7dgQigpCHOCNQUswQgb/ACrtPBuExWkKwwKFRM4HqSclifMkkn60cJ4VHax6IlwM5YndnbABZj5k4qdQBRRRQGm6u0iAMjqgOwLMFH614tr+OTaORHx+6wb+RpW9pn7GHbP3w29fCdqgcMsGkvoZLe1e2jTOssNOrvtjzznH/tVOeTKNvQlvj7l+vEjKnzG9c+2u36+p0DNGaSOX7u7u5JPvwqRTbjQCWAY+D4DA7/Gq08x3M3UkjkkXS2I40hLqQPJ3xscV68yKSen3C8Pm5OO121v9ePQ6TmtF9epAheVgqjGSe25wP1pSvuOzytawx/cvOup2IyV7ggA/I/pW3meOW34fL1JRMdceC6JsCy7Fex8969eStScVx6nEcR9UFJ/mfH66+g2RShlDKcggEH1B7V7zSTxi+uUW36ZkSEwqWaKNXOrHYjyHatN3zI8dmhimMrvKU1smlkGM4KfvV48uK3v0PVgzlrpfL/mx9rzI4UZYgAdyTgUm8vcVn+1CN2llidT43iMZVgCcdu21MfMP/Ky/1DXfnp1ymlxsinjuFig3zokR38bHCyIT6BgT/OpGaQo7YywxrDbsJNvvewPxz/rtVrxG8cSMqTyalAyqRhgpAGdTfPeqdXiDceqcfbj/ADrglniJS1F/z9NjRmjNKkvGZTZLKDh+ppJwN+/l+Vb7a7nS6SORw4kTVjGNOx7flUyz621pPvrv9eDh4k0ntrtv7cjJmjNKkd/PKJ5VkCiMsAmARt8fWvT8Xl+zQYYdSViCxA28WO3b0rz/AFCvW9P+/fQ+Enxv+a2NJNQv/FYdBk1roBwW8s+lVcF1LFciCR+oGQkHABBwfT5GqeGQrw9yMftvMBh5eRqOzP1wuE979GtHUMTfL9tfrseEcEZHY16pZvLybrwxROFDxAnYEDY5P6dqk8t3kjtLHK2oxtjVjGdyP8KnhmRlZ5evlv562Ryx5KPVv+b0XtFFFXCuGaM0UUAUUGqbivMsNvrXLSyRhS0UKmSQBiAMqO3cHfy3oC5ozSNd84Tu6C2jUI0Zcsw1sGVgGQhnjTbK7hjkt22pVuOPNdtEs997zSv04Co8IwRDJGAQcoT7zkeAj40A78xc9Q20bGFXuJAxjVI0dlLgbhpApAUeZGcYNKd/zRczIPtEkMUBbJkRWMDLlFADiZZJCWkQYwq+93xSza8yLbMpt44yzB1DDwLNvg9KMJkdgoxpwSMdiTGEV1I0eohrnJUxtKqMq5yIo4o8sQwXDHAxv3xQExeMxLodI42KKJeoi9CKLJkidtJDaAFChdJOpjnfJqov7q5uJ4RKyyBunMwkWNdJmVdCFlwcsNJKnuc477uNl7Mbi48U8zrHMsfWjc7+DIVERQNCqCdILHGd80/cuclWlioEaa22y8mHYkfi7YDfECgEbk/2bFo4/tQwiY0hlwWUOzEBM5jySTk5zq7DaurWdqkKBIkVEUYVVAAA+AFbqKAKKKKAKKKpOPc021iQLiTSxGQoDMxGcZAArxtJbZ3CuU5dMVtknjfBku1RZCwCMGGk43+PwqxxSdw72kWk8yRRiXVIwVcpgZJwN8045rmPQ25RJLq7qtQtTXsmVvCOCR2vU6ZY9R9Tajnf4fnUCTlOPWzRSzQhzlljbCk+uMbVWcb9pVrayPEVld0YqwVQACO4ySM1DsvaxaOwEkcsYP4iFYD56TmoX5H5XrsW4Y2c07FF9/uM19yzFLHGpaQNEMJIG8Y+bedYfltHt2gllmkDsGLMwLbEEAHGw2q3trhZEV0YMrAFSDkEHsQa21J5Nb765Kfn2rS3x9ikvOXQ+krNPGVRU8DYBC9sjGM/GvC8pwfZzCdRBbXqJ8er97PrVvd3SRIzyMFRQSzHYAD1pEuvazaq+EjmcZ94BVB+QJzXE4Ux/MWMeOXctVJvXsNPDeAdGQOZ55CoIAd8qMjHbG9Wd5bCWNkbOGGDjvVVy3zPBxBSYGOV95GGGXPqPT4iro1JGEHHS4ZXtdkZ/wDc7SRps7URIqLnCjAz3qBNwFGkZ9Trr99VOA3zqBzHzrbWEgjmLFyurCDVgZ21b7Z3/Kp3LXMMXEImkg1aVYqdQwcgA/4iuJV1T1Brj0O/LyIQ87TSfr7geX4+iIctpDau4zn8qkScMQzJKS2pF0jfbG/cfWp9QeM8SS1geaXOhBk4GT3xsKfD1RX5fb7cf0I1ZZJ6T7v/AH/uL/EeGsXkEcD5cncOBGf4ivr8KtYOCKbZIpe675XYg5J2P1qLyzzjb8Qd0g6mUUMdS6dicbb145k51t7CURz9TUy6hpXIxkj1+FV4YtMW5t7T/oW5LJclSovqXfXqWdlwVI3LlndyManOSB8K1jgEfRMOW0ltR33z+VLf+9ay9Jv+j/vR/vVsvSb/AKP+9d+Xja129fvydfCZ299Ev5wNjcKQypLltUa6Rvtjfv8AnXqx4asLu6k5kOWydvM7fnUG85nghtUuZW0xyKrKCPE2oZAC+ZxSm/tdtgcCCcj18A/TVUjjTB77b5IqsbKuT6Itrj/B0fNFLfK3OVvxFmWHWGVdRDLjbOO4JFMdTxkpLaK1tU6pdM1pma1XM6xqXdgqqCSScAAeZNbTXIPaFzQbuZbSBJJImZ49KaNU0oAK4Vgfu1OTqI0kqxyAAa9Iy25l516jKkZkit3kaEyEMjSkYBERUGRNyy+4CSNiMb03DYp57hHtLNm6RQiWQx6UeNCrprLHq5JA1aiRpH1vrblm2tNU3ECjOxBEUYP7ysmUQBpnBVRkAKNOyjemOG6ubgYgiFvEQMPL+0IOd0hU+E4wfGQcntsaAUI+QZJsy37W0WWZ2SPqSoCRgYEj6Bjc4CnJx5bVi35OsSifZ4ri8Ka1DmR40BY5Od0BGTk6aerXgCBledmnkXs8nl8kGFA+lWwWgErgXIYhUrIyKhK+CFdIIH4WkfMjD6imvh3DIbddMMaoPgP5nual4ooAooooAooooAooooDBqg45yjbXsyy3KsxRdIGoquMk7gd+9MFYrxpNaZ3XZOuXVB6Z898EiCcaRFGFW9KqPQCQgD8hX0Ga+f8AhX9OL/8AfP8A/wBWr6BNVsXiX1Nrx17nU/8A5Quxcl2YmkmeJZJJHZyZPHgsc+Few/Kud+13hVtbyQm3VY5HD60QYBAxhiOwOSR8fpTvzxztHw9dCYe4YeFPJc/ik9B8O5/WkjlPlKbikv2u/LdNjnfZpcdgo/DH/oetLemX4IrudeHO2rWVdJqC4X/t8kh19lCuOGR687tIUz+7qOPpnOKcq1QRBFCqAAoAAGwAGwAqDHx62aTpLcQmTUV0B1LahnI05zkYO3wqeK6YpGPdJ3WSsS5bf0ET218RKxQQAkCRmdviExgH6nP0rf7NeVraThwknhR2mL5LDJChioCny7Z29ar/AG325zayfh+9T6nSR+gP5Uz+yy4DcLhx+AyKfhh27/Qg/Wq6W73v2NiyTr8Krdb1uXfX6nLuW7g2HGFVSdK3DQt8VZym/wCh+ldr5k42ljbPNJ+EYVfNmPuqK4hAv2njI0bh70sPkJdRP5Amr/2tcR1cQjim1GCNEcopwTqJ1b+pAxny3qOufRCT+fYuZuIsnJpT56dy+ev78C/xbh8s1q3EbknVPOFQeow2W/q7BR8q6L7Ff+Rk/t2/uJSZzfzrFfWqW8UBiEbqR4lIAVSAAAPjVl7KOaFhZbMxsWmlZg+oAL4PMdz7v615W4q1af8AySZtd9mBJSjpp8e0Udipa9o39F3P9Qf3hTKKWvaN/Rdz/UH94Vds/Kz5jE/88Pqv3EP2I/8AM3H9kn9410fjPK1reOHuIg7BdIOWG2ScbH41zj2I/wDMXH9kn9412DNQ46TqWzR8ZnKGdJxen2/Y4L7TeEQ2d4sdumhDErEZJ3LMM7/IU/cs8j2M1nBJJAC7xIzHU+5KjJ70n+2b+kF/sE/vPXU+TP6Otf7CL+6K4rhF2yWi3m5FscCiSk9vl7Oa+2K36T2kaAiFImVBvgEEDHzxpqdyjxjg4to45o4kkCgSGWPOpsbnqYIwT8qf+O8Lt7xejchWz4lGcOPLUuNx8xSLxP2Rpgm2uGB8lkUMPlqGCPyNezrnGblFbIsfMx7caNF0nFr1Xr9Rx5d4PZRuZ7ERjWukmJsoRnPYHANMFcF9md7JBxOONT4ZC6SKDscKxB+YI7/Ou8CpqJqceNFDxPGlj3dMpdW1tP5GJlJUgHBwcH0+NJHJXJUllC7M8IuXwoYK8qQxA56UZZlYkksxY4yWGQcCnqipTPKzhnBY4SGJaSXTgyyMzuR3xkk6R8BtVlWaKAKKKKAKKKKAKKKKAKKKKAKKKKAwaRue+A391OjWU3TQR4YdZ48tqJzhRvtino0VzKKktMmoulTNTilv59ziS+zPiIfWHhD6tWoSvqznOdWnOc+dO/IXA761eU303UDqgQdV5MEFtWzDbuKdqwajhTGL2i5keKXZEOiaX9Dj/MXs5vbi7nlQw6ZJXYapCDgnbI0+lal5A4sBgTjHp9ol/wAq7MKK5+GhvZJHxnIUVHtpcdhb5F4XPa2vTu31ydRznW0mxxjxHf1pR4TyJdRcVF03S6X2iWTZyW0sXxtp7+IeddRoNSOqL0n6FWGdbCU5R1+PkqeZuBR39u0MuQDurDurDsw/1vvXMF9n/E7fXHbTL0376JWjDD1ZcbH5Zrs1YrydUZvbPcbPux4uEdNezW0InIPIP2F+tcMrzYIULnQgPfBPvMfXA2pyuOHQyHVJFGx7ZZFJ/MipNZruMIxWkQ35Nt1nmTfcS+feUftVsqWkcKOJAxJATw4bIyF9SK9ezvlVrKBhcpEZeqWVlwxAKqNmIBHn+dOVFc+XHq6iT423yPI3+He/mFU3OHDXurKaGLTrdQF1HA7g7mrmiu2trRXhNwkpLlHE7f2a8SjJMckSE99Mzrn54Xep1hyPxVJo2ecFVkQsPtEpyAwJGMb7A7V16sGoFjQXBpz8ayJp9Sj3+Rzb2h8lXN/dLLB0tIiVfG5U5DMewU7binflyzaC0hikxqjiRWwcjIABwfOrOsVLGtKTkvUpW5lllUapcR4En2gcny37xSQSqjxKwAbUM5IOQ67r29KVX5S41p0G4YoRg/8AEvjH1GcV2Cs1xKmMnsno8StqgoaTS42t6Oe8g+z82UvXuXVpQCEVMlUzsTqONRxt2GMnv5dAxWaKkhBQWkVsnIsyJ9dj2z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2" name="Picture 20" descr="http://goodlogo.com/images/logos/windows_7_logo_3897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47" y="2799076"/>
            <a:ext cx="1882180" cy="4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yfiles.storage.live.com/y1plJPpVun_0SyXa-eVFSdprlZR3DDFrFBzWOMSzcBY3BS_sQf59CAx7vBhYUQz9I7BYLosdRHkfVo/3294383127423296844.jpg?psid=1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357" y="1449734"/>
            <a:ext cx="1544771" cy="6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uprogramaras.com/wp-content/uploads/2014/06/fedora-logo-20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56" y="4832863"/>
            <a:ext cx="1079748" cy="3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rainingetc.com/Images/400rhel7.gif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825" y="1901449"/>
            <a:ext cx="1222311" cy="4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windows 10 logo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6906" y="5840890"/>
            <a:ext cx="2081650" cy="374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webuyapple.com/wp-content/uploads/2015/04/os-x-mavericks.jpe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42" b="20198"/>
          <a:stretch/>
        </p:blipFill>
        <p:spPr bwMode="auto">
          <a:xfrm>
            <a:off x="4067944" y="2240749"/>
            <a:ext cx="2136321" cy="6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89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Usage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34" y="1360029"/>
            <a:ext cx="4905375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Chart 1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4417554"/>
            <a:ext cx="2536825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9056602"/>
              </p:ext>
            </p:extLst>
          </p:nvPr>
        </p:nvGraphicFramePr>
        <p:xfrm>
          <a:off x="5461678" y="2291574"/>
          <a:ext cx="3681239" cy="4251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24336"/>
                <a:gridCol w="656903"/>
              </a:tblGrid>
              <a:tr h="0">
                <a:tc>
                  <a:txBody>
                    <a:bodyPr/>
                    <a:lstStyle/>
                    <a:p>
                      <a:pPr marL="15240" marR="15240" hangingPunct="0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Operating System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5240" marR="15240" hangingPunct="0">
                        <a:spcBef>
                          <a:spcPts val="120"/>
                        </a:spcBef>
                        <a:spcAft>
                          <a:spcPts val="120"/>
                        </a:spcAft>
                      </a:pP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Unique PCs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7 Professional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115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7 Enterprise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66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Mac OS 10.10.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48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Workstation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7.2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36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Mac OS 10.11.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35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Server release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6.6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33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8.1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17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10 Home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16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7 Home Premium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16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Mac OS 10.9.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13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Ubuntu 14.04.3 LTS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effectLst/>
                        </a:rPr>
                        <a:t>11</a:t>
                      </a:r>
                      <a:endParaRPr lang="en-GB" sz="9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10 Pro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9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8.1 Pro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effectLst/>
                        </a:rPr>
                        <a:t>9</a:t>
                      </a:r>
                      <a:endParaRPr lang="en-GB" sz="9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Workstation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7.1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9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Mac OS 10.1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7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7 Ultimate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4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4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Workstation release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6.5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4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Ubuntu 14.04.2 LTS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3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Microsoft Windows 8.1 Single Language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3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Scientific Linux release 6.0 (Carbon)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 err="1">
                          <a:solidFill>
                            <a:schemeClr val="tx1"/>
                          </a:solidFill>
                          <a:effectLst/>
                        </a:rPr>
                        <a:t>Debian</a:t>
                      </a: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 GNU/Linux 8 (</a:t>
                      </a:r>
                      <a:r>
                        <a:rPr lang="en-GB" sz="900" dirty="0" err="1">
                          <a:solidFill>
                            <a:schemeClr val="tx1"/>
                          </a:solidFill>
                          <a:effectLst/>
                        </a:rPr>
                        <a:t>jessie</a:t>
                      </a: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Ubuntu 15.04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Ubuntu 15.10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Workstation release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6.6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2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Red Hat Enterprise Linux Workstation release </a:t>
                      </a:r>
                      <a:r>
                        <a:rPr lang="en-GB" sz="900" dirty="0" smtClean="0">
                          <a:solidFill>
                            <a:schemeClr val="tx1"/>
                          </a:solidFill>
                          <a:effectLst/>
                        </a:rPr>
                        <a:t>6.7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Arch Linux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Scientific Linux 7.1 (Nitrogen)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>
                          <a:effectLst/>
                        </a:rPr>
                        <a:t>1</a:t>
                      </a:r>
                      <a:endParaRPr lang="en-GB" sz="90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solidFill>
                            <a:schemeClr val="tx1"/>
                          </a:solidFill>
                          <a:effectLst/>
                        </a:rPr>
                        <a:t>CentOS Linux 7 (Core)</a:t>
                      </a:r>
                      <a:endParaRPr lang="en-GB" sz="9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r" hangingPunct="0">
                        <a:spcAft>
                          <a:spcPts val="900"/>
                        </a:spcAft>
                      </a:pPr>
                      <a:r>
                        <a:rPr lang="en-GB" sz="900" dirty="0">
                          <a:effectLst/>
                        </a:rPr>
                        <a:t>1</a:t>
                      </a:r>
                      <a:endParaRPr lang="en-GB" sz="900" dirty="0"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23528" y="990697"/>
            <a:ext cx="181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Users per day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89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Courses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3394720" cy="4205287"/>
          </a:xfrm>
        </p:spPr>
        <p:txBody>
          <a:bodyPr/>
          <a:lstStyle/>
          <a:p>
            <a:r>
              <a:rPr lang="en-GB" dirty="0" smtClean="0"/>
              <a:t>Dates</a:t>
            </a:r>
          </a:p>
          <a:p>
            <a:pPr lvl="1"/>
            <a:r>
              <a:rPr lang="en-GB" dirty="0" smtClean="0"/>
              <a:t>Last Course</a:t>
            </a:r>
          </a:p>
          <a:p>
            <a:pPr lvl="2"/>
            <a:r>
              <a:rPr lang="en-GB" dirty="0" smtClean="0"/>
              <a:t>September 2015</a:t>
            </a:r>
          </a:p>
          <a:p>
            <a:pPr lvl="1"/>
            <a:r>
              <a:rPr lang="en-GB" dirty="0" smtClean="0"/>
              <a:t>Next courses at ISIS</a:t>
            </a:r>
          </a:p>
          <a:p>
            <a:pPr lvl="2"/>
            <a:r>
              <a:rPr lang="en-GB" dirty="0" smtClean="0"/>
              <a:t>6-8 April 2016</a:t>
            </a:r>
            <a:endParaRPr lang="en-GB" dirty="0"/>
          </a:p>
          <a:p>
            <a:pPr lvl="1"/>
            <a:r>
              <a:rPr lang="en-GB" dirty="0" smtClean="0"/>
              <a:t>ISIS Neutron Training Course</a:t>
            </a:r>
          </a:p>
          <a:p>
            <a:pPr lvl="2"/>
            <a:r>
              <a:rPr lang="en-GB" dirty="0" smtClean="0"/>
              <a:t>April  2016</a:t>
            </a:r>
          </a:p>
        </p:txBody>
      </p:sp>
      <p:pic>
        <p:nvPicPr>
          <p:cNvPr id="1026" name="Picture 2" descr="C:\Mantid\Documents\Images\People_using_Mantid\ILL_training_20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36712"/>
            <a:ext cx="5095902" cy="286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544" y="4644851"/>
            <a:ext cx="8229600" cy="166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To Book</a:t>
            </a:r>
          </a:p>
          <a:p>
            <a:pPr lvl="1"/>
            <a:r>
              <a:rPr lang="en-GB" b="0" kern="0" dirty="0" smtClean="0"/>
              <a:t>Email: </a:t>
            </a:r>
            <a:r>
              <a:rPr lang="en-GB" b="0" kern="0" dirty="0" smtClean="0">
                <a:hlinkClick r:id="rId4"/>
              </a:rPr>
              <a:t>nick.draper@stfc.ac.uk</a:t>
            </a:r>
            <a:endParaRPr lang="en-GB" b="0" kern="0" dirty="0" smtClean="0"/>
          </a:p>
          <a:p>
            <a:pPr lvl="1"/>
            <a:r>
              <a:rPr lang="en-GB" b="0" kern="0" dirty="0" smtClean="0"/>
              <a:t>More details at </a:t>
            </a:r>
            <a:r>
              <a:rPr lang="en-GB" b="0" kern="0" dirty="0" smtClean="0">
                <a:hlinkClick r:id="rId5"/>
              </a:rPr>
              <a:t>www.mantidproject.org</a:t>
            </a:r>
            <a:r>
              <a:rPr lang="en-GB" b="0" kern="0" dirty="0" smtClean="0"/>
              <a:t> </a:t>
            </a:r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23904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5472</TotalTime>
  <Words>1256</Words>
  <Application>Microsoft Office PowerPoint</Application>
  <PresentationFormat>On-screen Show (4:3)</PresentationFormat>
  <Paragraphs>402</Paragraphs>
  <Slides>58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Arial</vt:lpstr>
      <vt:lpstr>Consolas</vt:lpstr>
      <vt:lpstr>Lucida Sans</vt:lpstr>
      <vt:lpstr>StarSymbol</vt:lpstr>
      <vt:lpstr>Times New Roman</vt:lpstr>
      <vt:lpstr>Wingdings</vt:lpstr>
      <vt:lpstr>Mantid slide template</vt:lpstr>
      <vt:lpstr>Mantid  Current Development  and other news</vt:lpstr>
      <vt:lpstr>Agenda – Wednesday am</vt:lpstr>
      <vt:lpstr>Agenda – Wednesday pm</vt:lpstr>
      <vt:lpstr>Agenda – Thursday am</vt:lpstr>
      <vt:lpstr>Agenda – Thursday pm</vt:lpstr>
      <vt:lpstr>Releases</vt:lpstr>
      <vt:lpstr>Supported Platforms</vt:lpstr>
      <vt:lpstr>Usage</vt:lpstr>
      <vt:lpstr>Training Courses</vt:lpstr>
      <vt:lpstr>Mantid Support Forum</vt:lpstr>
      <vt:lpstr>Mantid Support Forum</vt:lpstr>
      <vt:lpstr>Mantid Support Forum</vt:lpstr>
      <vt:lpstr>PowerPoint Presentation</vt:lpstr>
      <vt:lpstr>Tiled Windows</vt:lpstr>
      <vt:lpstr>Water Fall Plots</vt:lpstr>
      <vt:lpstr>Non-detector Components</vt:lpstr>
      <vt:lpstr>Multi-data Fitting</vt:lpstr>
      <vt:lpstr>New Sample Transmission Calculator</vt:lpstr>
      <vt:lpstr>MD Viewer (VSI) </vt:lpstr>
      <vt:lpstr>Script Window</vt:lpstr>
      <vt:lpstr>Algorithm Dialogs</vt:lpstr>
      <vt:lpstr>Planning Tools</vt:lpstr>
      <vt:lpstr>Instrument View</vt:lpstr>
      <vt:lpstr>PowerPoint Presentation</vt:lpstr>
      <vt:lpstr>Other Important Changes</vt:lpstr>
      <vt:lpstr>VSI</vt:lpstr>
      <vt:lpstr>PowerPoint Presentation</vt:lpstr>
      <vt:lpstr>Framework – Improvements</vt:lpstr>
      <vt:lpstr>PowerPoint Presentation</vt:lpstr>
      <vt:lpstr>Python Plotting Command Line Interface</vt:lpstr>
      <vt:lpstr>Multiple Scattering</vt:lpstr>
      <vt:lpstr>PowerPoint Presentation</vt:lpstr>
      <vt:lpstr>ConvertToReflectometryQ (SofQW)</vt:lpstr>
      <vt:lpstr>Electronic Notebooks</vt:lpstr>
      <vt:lpstr>PowerPoint Presentation</vt:lpstr>
      <vt:lpstr>PowerPoint Presentation</vt:lpstr>
      <vt:lpstr>PowerPoint Presentation</vt:lpstr>
      <vt:lpstr>PowerPoint Presentation</vt:lpstr>
      <vt:lpstr>Indirect Corrections</vt:lpstr>
      <vt:lpstr>Documentation</vt:lpstr>
      <vt:lpstr>PowerPoint Presentation</vt:lpstr>
      <vt:lpstr>SANS</vt:lpstr>
      <vt:lpstr>PowerPoint Presentation</vt:lpstr>
      <vt:lpstr>PowerPoint Presentation</vt:lpstr>
      <vt:lpstr>PowerPoint Presentation</vt:lpstr>
      <vt:lpstr>Algorithms &amp; Functions</vt:lpstr>
      <vt:lpstr>ALC Interface</vt:lpstr>
      <vt:lpstr>PowerPoint Presentation</vt:lpstr>
      <vt:lpstr>Horace Style Commands</vt:lpstr>
      <vt:lpstr>Top Level Splitting</vt:lpstr>
      <vt:lpstr>Other Important Changes</vt:lpstr>
      <vt:lpstr>PowerPoint Presentation</vt:lpstr>
      <vt:lpstr>SC Peak Integration</vt:lpstr>
      <vt:lpstr>New Algorithms</vt:lpstr>
      <vt:lpstr>PeaksViewer</vt:lpstr>
      <vt:lpstr>3D Visualisation</vt:lpstr>
      <vt:lpstr>PeaksViewer Interactive Modes</vt:lpstr>
      <vt:lpstr>Other Diffraction Improvements </vt:lpstr>
    </vt:vector>
  </TitlesOfParts>
  <Company>STFC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Draper</dc:creator>
  <cp:lastModifiedBy>Draper, Nick (-,RAL,ISIS)</cp:lastModifiedBy>
  <cp:revision>78</cp:revision>
  <dcterms:created xsi:type="dcterms:W3CDTF">2013-07-01T09:21:39Z</dcterms:created>
  <dcterms:modified xsi:type="dcterms:W3CDTF">2016-01-21T12:23:50Z</dcterms:modified>
</cp:coreProperties>
</file>